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729" r:id="rId2"/>
    <p:sldId id="3574" r:id="rId3"/>
    <p:sldId id="3552" r:id="rId4"/>
    <p:sldId id="3553" r:id="rId5"/>
    <p:sldId id="1633" r:id="rId6"/>
    <p:sldId id="3975" r:id="rId7"/>
    <p:sldId id="1828" r:id="rId8"/>
    <p:sldId id="3598" r:id="rId9"/>
    <p:sldId id="3977" r:id="rId10"/>
    <p:sldId id="3601" r:id="rId11"/>
    <p:sldId id="3832" r:id="rId12"/>
    <p:sldId id="1847" r:id="rId13"/>
    <p:sldId id="1848" r:id="rId14"/>
    <p:sldId id="3604" r:id="rId15"/>
    <p:sldId id="3974" r:id="rId16"/>
    <p:sldId id="2078" r:id="rId17"/>
    <p:sldId id="2095" r:id="rId18"/>
    <p:sldId id="3842" r:id="rId19"/>
    <p:sldId id="2102" r:id="rId20"/>
    <p:sldId id="3896" r:id="rId21"/>
    <p:sldId id="3608" r:id="rId22"/>
    <p:sldId id="3971" r:id="rId23"/>
    <p:sldId id="3614" r:id="rId24"/>
    <p:sldId id="1905" r:id="rId25"/>
    <p:sldId id="3972" r:id="rId26"/>
    <p:sldId id="3973" r:id="rId27"/>
    <p:sldId id="2101" r:id="rId28"/>
    <p:sldId id="3836" r:id="rId29"/>
    <p:sldId id="3837" r:id="rId30"/>
    <p:sldId id="1968" r:id="rId31"/>
    <p:sldId id="3624" r:id="rId32"/>
    <p:sldId id="3876" r:id="rId3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6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5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cs.byu.edu/~cs235ta/labs/L07-3dMaze/lab07_in_02.txt" TargetMode="External"/><Relationship Id="rId2" Type="http://schemas.openxmlformats.org/officeDocument/2006/relationships/hyperlink" Target="https://students.cs.byu.edu/~cs235ta/labs/L07-3dMaze/lab07_in_01.tx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udents.cs.byu.edu/~cs235ta/labs/L07-3dMaze/MazeInterface.h" TargetMode="External"/><Relationship Id="rId4" Type="http://schemas.openxmlformats.org/officeDocument/2006/relationships/hyperlink" Target="https://students.cs.byu.edu/~cs235ta/labs/L07-3dMaze/lab07_in_05.tx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E5DB7-0FA3-4CBF-A8BB-FBEBF1247E46}"/>
              </a:ext>
            </a:extLst>
          </p:cNvPr>
          <p:cNvSpPr txBox="1"/>
          <p:nvPr/>
        </p:nvSpPr>
        <p:spPr>
          <a:xfrm>
            <a:off x="276226" y="121639"/>
            <a:ext cx="4800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/>
              <a:t>Trees (BST) (27)</a:t>
            </a:r>
          </a:p>
          <a:p>
            <a:pPr algn="ctr"/>
            <a:r>
              <a:rPr lang="en-US" sz="2200" b="1" dirty="0"/>
              <a:t>Chapter 8.3-4, pgs. 457-484 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6" y="2219732"/>
            <a:ext cx="1363980" cy="8259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16757" y="2688364"/>
            <a:ext cx="1956627" cy="430887"/>
            <a:chOff x="1524000" y="940713"/>
            <a:chExt cx="1956627" cy="430887"/>
          </a:xfrm>
        </p:grpSpPr>
        <p:sp>
          <p:nvSpPr>
            <p:cNvPr id="12" name="TextBox 11"/>
            <p:cNvSpPr txBox="1"/>
            <p:nvPr/>
          </p:nvSpPr>
          <p:spPr>
            <a:xfrm>
              <a:off x="1651827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Width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Left    Right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175827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524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>
            <a:off x="445527" y="3994117"/>
            <a:ext cx="2209800" cy="430887"/>
            <a:chOff x="1524000" y="967025"/>
            <a:chExt cx="2209800" cy="430887"/>
          </a:xfrm>
        </p:grpSpPr>
        <p:sp>
          <p:nvSpPr>
            <p:cNvPr id="16" name="TextBox 15"/>
            <p:cNvSpPr txBox="1"/>
            <p:nvPr/>
          </p:nvSpPr>
          <p:spPr>
            <a:xfrm>
              <a:off x="1754224" y="967025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Height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Down         Up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429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1524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69183" y="4775849"/>
          <a:ext cx="1975104" cy="197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(Down)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(Down)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(Down)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(Exit)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18374" y="4232116"/>
          <a:ext cx="1975104" cy="197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67565" y="3688383"/>
          <a:ext cx="1975104" cy="197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(In)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(Left)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(Left)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16756" y="3144650"/>
          <a:ext cx="1975104" cy="197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Visited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1C2E8ECB-3B47-4969-AEB5-82898B5BD88E}"/>
              </a:ext>
            </a:extLst>
          </p:cNvPr>
          <p:cNvGrpSpPr/>
          <p:nvPr/>
        </p:nvGrpSpPr>
        <p:grpSpPr>
          <a:xfrm rot="1632355">
            <a:off x="5230305" y="3229952"/>
            <a:ext cx="1750976" cy="430887"/>
            <a:chOff x="1754224" y="940713"/>
            <a:chExt cx="1750976" cy="43088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938716-CF13-4D56-AB7C-C6D7E4D20CC7}"/>
                </a:ext>
              </a:extLst>
            </p:cNvPr>
            <p:cNvSpPr txBox="1"/>
            <p:nvPr/>
          </p:nvSpPr>
          <p:spPr>
            <a:xfrm>
              <a:off x="1754224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Layer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Out    IN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0956033-E416-48C7-950B-A9DB4517AC83}"/>
                </a:ext>
              </a:extLst>
            </p:cNvPr>
            <p:cNvCxnSpPr/>
            <p:nvPr/>
          </p:nvCxnSpPr>
          <p:spPr>
            <a:xfrm>
              <a:off x="3124492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DA7731F-06F9-4C9E-9898-642FCAA0B7E5}"/>
                </a:ext>
              </a:extLst>
            </p:cNvPr>
            <p:cNvCxnSpPr/>
            <p:nvPr/>
          </p:nvCxnSpPr>
          <p:spPr>
            <a:xfrm flipH="1">
              <a:off x="1829092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32EA2E-976B-4B7E-BA7A-FE2446339193}"/>
              </a:ext>
            </a:extLst>
          </p:cNvPr>
          <p:cNvSpPr txBox="1">
            <a:spLocks/>
          </p:cNvSpPr>
          <p:nvPr/>
        </p:nvSpPr>
        <p:spPr bwMode="auto">
          <a:xfrm>
            <a:off x="558139" y="1273626"/>
            <a:ext cx="10062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maze path is found recursively going Left, Right, Up, Down, Out, In.</a:t>
            </a:r>
          </a:p>
          <a:p>
            <a:r>
              <a:rPr lang="en-US" dirty="0"/>
              <a:t>Resulting maze values tell which way to proceed thru the maze.</a:t>
            </a:r>
          </a:p>
        </p:txBody>
      </p:sp>
    </p:spTree>
    <p:extLst>
      <p:ext uri="{BB962C8B-B14F-4D97-AF65-F5344CB8AC3E}">
        <p14:creationId xmlns:p14="http://schemas.microsoft.com/office/powerpoint/2010/main" val="17614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6" y="2219732"/>
            <a:ext cx="1363980" cy="8259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16757" y="2688364"/>
            <a:ext cx="1956627" cy="430887"/>
            <a:chOff x="1524000" y="940713"/>
            <a:chExt cx="1956627" cy="430887"/>
          </a:xfrm>
        </p:grpSpPr>
        <p:sp>
          <p:nvSpPr>
            <p:cNvPr id="12" name="TextBox 11"/>
            <p:cNvSpPr txBox="1"/>
            <p:nvPr/>
          </p:nvSpPr>
          <p:spPr>
            <a:xfrm>
              <a:off x="1651827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Width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Left    Right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175827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524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>
            <a:off x="445527" y="3994117"/>
            <a:ext cx="2209800" cy="430887"/>
            <a:chOff x="1524000" y="967025"/>
            <a:chExt cx="2209800" cy="430887"/>
          </a:xfrm>
        </p:grpSpPr>
        <p:sp>
          <p:nvSpPr>
            <p:cNvPr id="16" name="TextBox 15"/>
            <p:cNvSpPr txBox="1"/>
            <p:nvPr/>
          </p:nvSpPr>
          <p:spPr>
            <a:xfrm>
              <a:off x="1754224" y="967025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Height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Down         Up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429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1524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69183" y="4775849"/>
          <a:ext cx="1975104" cy="197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(Down)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(Down)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(Down)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(Exit)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18374" y="4232116"/>
          <a:ext cx="1975104" cy="197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67565" y="3688383"/>
          <a:ext cx="1975104" cy="197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(In)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(Left)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(Left)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16756" y="3144650"/>
          <a:ext cx="1975104" cy="197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(Right)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Visited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6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Blocked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1C2E8ECB-3B47-4969-AEB5-82898B5BD88E}"/>
              </a:ext>
            </a:extLst>
          </p:cNvPr>
          <p:cNvGrpSpPr/>
          <p:nvPr/>
        </p:nvGrpSpPr>
        <p:grpSpPr>
          <a:xfrm rot="1632355">
            <a:off x="5230305" y="3229952"/>
            <a:ext cx="1750976" cy="430887"/>
            <a:chOff x="1754224" y="940713"/>
            <a:chExt cx="1750976" cy="43088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938716-CF13-4D56-AB7C-C6D7E4D20CC7}"/>
                </a:ext>
              </a:extLst>
            </p:cNvPr>
            <p:cNvSpPr txBox="1"/>
            <p:nvPr/>
          </p:nvSpPr>
          <p:spPr>
            <a:xfrm>
              <a:off x="1754224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Layer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Out    IN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0956033-E416-48C7-950B-A9DB4517AC83}"/>
                </a:ext>
              </a:extLst>
            </p:cNvPr>
            <p:cNvCxnSpPr/>
            <p:nvPr/>
          </p:nvCxnSpPr>
          <p:spPr>
            <a:xfrm>
              <a:off x="3124492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DA7731F-06F9-4C9E-9898-642FCAA0B7E5}"/>
                </a:ext>
              </a:extLst>
            </p:cNvPr>
            <p:cNvCxnSpPr/>
            <p:nvPr/>
          </p:nvCxnSpPr>
          <p:spPr>
            <a:xfrm flipH="1">
              <a:off x="1829092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D615446-7D4C-4A20-B141-DAB5D6ABB301}"/>
              </a:ext>
            </a:extLst>
          </p:cNvPr>
          <p:cNvSpPr txBox="1">
            <a:spLocks/>
          </p:cNvSpPr>
          <p:nvPr/>
        </p:nvSpPr>
        <p:spPr bwMode="auto">
          <a:xfrm>
            <a:off x="558139" y="1273626"/>
            <a:ext cx="10062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maze path is found recursively going Left, Right, Up, Down, Out, In.</a:t>
            </a:r>
          </a:p>
          <a:p>
            <a:r>
              <a:rPr lang="en-US" dirty="0"/>
              <a:t>Resulting maze values tell which way to proceed thru the maze.</a:t>
            </a:r>
          </a:p>
        </p:txBody>
      </p:sp>
    </p:spTree>
    <p:extLst>
      <p:ext uri="{BB962C8B-B14F-4D97-AF65-F5344CB8AC3E}">
        <p14:creationId xmlns:p14="http://schemas.microsoft.com/office/powerpoint/2010/main" val="216431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577" y="1371600"/>
            <a:ext cx="9978067" cy="1143000"/>
          </a:xfrm>
        </p:spPr>
        <p:txBody>
          <a:bodyPr/>
          <a:lstStyle/>
          <a:p>
            <a:r>
              <a:rPr lang="en-US" dirty="0"/>
              <a:t>A dynamic array is basically an array of pointers to arrays. A 2-dimensional dynamic array is created/deleted using a loop as follows: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7219" y="2743201"/>
            <a:ext cx="7162800" cy="2031325"/>
            <a:chOff x="838200" y="2743200"/>
            <a:chExt cx="7162800" cy="2031325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2743200"/>
              <a:ext cx="4800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int height = 10;</a:t>
              </a: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int width = 10;</a:t>
              </a: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int **</a:t>
              </a:r>
              <a:r>
                <a:rPr lang="en-US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myArray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 = new int*[height];</a:t>
              </a: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for(int </a:t>
              </a:r>
              <a:r>
                <a:rPr lang="en-US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 = 0; </a:t>
              </a:r>
              <a:r>
                <a:rPr lang="en-US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 &lt; height; ++</a:t>
              </a:r>
              <a:r>
                <a:rPr lang="en-US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myArray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  <a:r>
                <a:rPr lang="en-US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] = new int[width];</a:t>
              </a: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32004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Constructor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8559" y="5029200"/>
            <a:ext cx="7467600" cy="1477328"/>
            <a:chOff x="1447800" y="5029200"/>
            <a:chExt cx="7467600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4114800" y="5029200"/>
              <a:ext cx="4800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b="1" dirty="0">
                  <a:latin typeface="Consolas" panose="020B0609020204030204" pitchFamily="49" charset="0"/>
                  <a:cs typeface="Consolas" panose="020B0609020204030204" pitchFamily="49" charset="0"/>
                </a:rPr>
                <a:t>for(int i = 0; i &lt; height; ++i)</a:t>
              </a:r>
            </a:p>
            <a:p>
              <a:r>
                <a:rPr lang="nn-NO" b="1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nn-NO" b="1" dirty="0">
                  <a:latin typeface="Consolas" panose="020B0609020204030204" pitchFamily="49" charset="0"/>
                  <a:cs typeface="Consolas" panose="020B0609020204030204" pitchFamily="49" charset="0"/>
                </a:rPr>
                <a:t>    delete [] myArray[i];</a:t>
              </a:r>
            </a:p>
            <a:p>
              <a:r>
                <a:rPr lang="nn-NO" b="1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  <a:p>
              <a:r>
                <a:rPr lang="nn-NO" b="1" dirty="0">
                  <a:latin typeface="Consolas" panose="020B0609020204030204" pitchFamily="49" charset="0"/>
                  <a:cs typeface="Consolas" panose="020B0609020204030204" pitchFamily="49" charset="0"/>
                </a:rPr>
                <a:t>delete [] myArray;</a:t>
              </a:r>
              <a:endParaRPr lang="en-US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558319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Destructor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8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3D Maze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867" y="1371600"/>
            <a:ext cx="9978067" cy="762000"/>
          </a:xfrm>
        </p:spPr>
        <p:txBody>
          <a:bodyPr/>
          <a:lstStyle/>
          <a:p>
            <a:r>
              <a:rPr lang="en-US" dirty="0"/>
              <a:t>The 3D maze array is of data type "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int***</a:t>
            </a:r>
            <a:r>
              <a:rPr lang="en-US" dirty="0"/>
              <a:t>" - a pointer to a pointer to a pointer to an int.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6014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int*** maze_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2786162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43400" y="2650136"/>
          <a:ext cx="640080" cy="822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648200" y="2786163"/>
            <a:ext cx="762000" cy="3243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486400" y="2650136"/>
          <a:ext cx="64008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791200" y="2789405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629400" y="2650136"/>
          <a:ext cx="64008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4648200" y="3076528"/>
            <a:ext cx="762000" cy="946832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486400" y="4023360"/>
          <a:ext cx="64008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791200" y="3076528"/>
            <a:ext cx="762000" cy="4191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29400" y="3337560"/>
          <a:ext cx="64008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4648200" y="3337560"/>
            <a:ext cx="762000" cy="20574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486400" y="5394960"/>
          <a:ext cx="64008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267200" y="22707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int**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22707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int*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7791" y="22707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629400" y="4023360"/>
          <a:ext cx="64008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629400" y="4709160"/>
          <a:ext cx="64008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629400" y="5394960"/>
          <a:ext cx="64008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629400" y="6080760"/>
          <a:ext cx="64008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5791200" y="4155337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1200" y="4442460"/>
            <a:ext cx="762000" cy="4191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91200" y="5526937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91200" y="5814060"/>
            <a:ext cx="762000" cy="4191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05000" y="395882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int maze[3][2][2]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1F73A1-88A4-4CAE-A2C9-C51807425750}"/>
              </a:ext>
            </a:extLst>
          </p:cNvPr>
          <p:cNvGrpSpPr/>
          <p:nvPr/>
        </p:nvGrpSpPr>
        <p:grpSpPr>
          <a:xfrm>
            <a:off x="7269480" y="4442461"/>
            <a:ext cx="3250454" cy="1269142"/>
            <a:chOff x="7269480" y="4442461"/>
            <a:chExt cx="3250454" cy="126914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6F01F1-4D9F-4D58-A59D-2815408E5159}"/>
                </a:ext>
              </a:extLst>
            </p:cNvPr>
            <p:cNvSpPr txBox="1"/>
            <p:nvPr/>
          </p:nvSpPr>
          <p:spPr>
            <a:xfrm>
              <a:off x="8495818" y="5342271"/>
              <a:ext cx="2024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maze[1][0][1]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AB243DB-232E-4D4D-9950-5B17E21E08B5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7269480" y="4442461"/>
              <a:ext cx="1226338" cy="10844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08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1295400"/>
            <a:ext cx="83058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bool </a:t>
            </a:r>
            <a:r>
              <a:rPr lang="en-US" sz="15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find_maze_path</a:t>
            </a:r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(int height, int width)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if ( cell out of bounds... )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    return false;                   // out of bounds (base case #1)</a:t>
            </a:r>
          </a:p>
          <a:p>
            <a:endParaRPr lang="en-US" sz="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if ( cell not open... )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    return false;                   // blocked (base case #2)</a:t>
            </a:r>
          </a:p>
          <a:p>
            <a:endParaRPr lang="en-US" sz="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if ( </a:t>
            </a:r>
            <a:r>
              <a:rPr lang="en-US" sz="1500" b="1">
                <a:latin typeface="Consolas" panose="020B0609020204030204" pitchFamily="49" charset="0"/>
                <a:cs typeface="Consolas" panose="020B0609020204030204" pitchFamily="49" charset="0"/>
              </a:rPr>
              <a:t>exit cell... </a:t>
            </a:r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   maze_[height][width] = EXIT;     // success! (base case #3)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   return true;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endParaRPr lang="en-US" sz="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NOTE: not the search pattern used for 3d solutions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maze_[height][width] = PATH;        // possible path, try all paths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5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find_maze_path</a:t>
            </a:r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( up... ) ||      // check up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5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find_maze_path</a:t>
            </a:r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( down... ) ||    // check down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5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find_maze_path</a:t>
            </a:r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( left... ) ||    // check left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5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find_maze_path</a:t>
            </a:r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( right... ) )    // check right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    return true;                    // one of the paths works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maze_[height][width] = VISITED;     // none work, don’t visit again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false;</a:t>
            </a:r>
          </a:p>
          <a:p>
            <a:r>
              <a:rPr lang="en-US" sz="15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1757780"/>
            <a:ext cx="8686800" cy="2209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43000" y="4191000"/>
            <a:ext cx="8686800" cy="2209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8368" y="1761071"/>
          <a:ext cx="9558076" cy="2255520"/>
        </p:xfrm>
        <a:graphic>
          <a:graphicData uri="http://schemas.openxmlformats.org/drawingml/2006/table">
            <a:tbl>
              <a:tblPr/>
              <a:tblGrid>
                <a:gridCol w="955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Requirement (45 + 8 Points)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Backtracking used to correctly solve a 4 x 4 x 4 maze (</a:t>
                      </a:r>
                      <a:r>
                        <a:rPr lang="en-US" sz="1400" b="1" u="none" strike="noStrike" dirty="0">
                          <a:solidFill>
                            <a:srgbClr val="428BCA"/>
                          </a:solidFill>
                          <a:effectLst/>
                          <a:latin typeface="Consolas" panose="020B0609020204030204" pitchFamily="49" charset="0"/>
                          <a:hlinkClick r:id="rId2"/>
                        </a:rPr>
                        <a:t>lab07_in_01.txt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).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Backtracking used to correctly solve a 5 x 5 x 5 maze (</a:t>
                      </a:r>
                      <a:r>
                        <a:rPr lang="en-US" sz="1400" b="1" u="none" strike="noStrike" dirty="0">
                          <a:solidFill>
                            <a:srgbClr val="428BCA"/>
                          </a:solidFill>
                          <a:effectLst/>
                          <a:latin typeface="Consolas" panose="020B0609020204030204" pitchFamily="49" charset="0"/>
                          <a:hlinkClick r:id="rId3"/>
                        </a:rPr>
                        <a:t>lab07_in_02.txt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).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Backtracking used to correctly solve a 5 x 10 x 6 maze (</a:t>
                      </a:r>
                      <a:r>
                        <a:rPr lang="en-US" sz="1400" b="1" u="none" strike="noStrike" dirty="0">
                          <a:solidFill>
                            <a:srgbClr val="428BCA"/>
                          </a:solidFill>
                          <a:effectLst/>
                          <a:latin typeface="Consolas" panose="020B0609020204030204" pitchFamily="49" charset="0"/>
                          <a:hlinkClick r:id="rId3"/>
                        </a:rPr>
                        <a:t>lab07_in_02.txt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).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Backtracking used to correctly solve a large maze.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Your Maze program uses backtracking to detect an unsolvable maze (</a:t>
                      </a:r>
                      <a:r>
                        <a:rPr lang="en-US" sz="1400" b="1" u="none" strike="noStrike" dirty="0">
                          <a:solidFill>
                            <a:srgbClr val="428BCA"/>
                          </a:solidFill>
                          <a:effectLst/>
                          <a:latin typeface="Consolas" panose="020B0609020204030204" pitchFamily="49" charset="0"/>
                          <a:hlinkClick r:id="rId4"/>
                        </a:rPr>
                        <a:t>lab07_in_05.txt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94465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>
                          <a:effectLst/>
                          <a:latin typeface="Consolas" panose="020B0609020204030204" pitchFamily="49" charset="0"/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Memory Leaks, array out-of-bounds, STL containers in any test.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C4A285-7FEC-4B53-9A97-E6079F469A07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4565608"/>
          <a:ext cx="9558076" cy="1859280"/>
        </p:xfrm>
        <a:graphic>
          <a:graphicData uri="http://schemas.openxmlformats.org/drawingml/2006/table">
            <a:tbl>
              <a:tblPr/>
              <a:tblGrid>
                <a:gridCol w="955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Points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Peer Review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A Maze class contains a dynamically sized 3-dimensional maze array as specified by the first line of the input file.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The Maze class is derived from the abstract </a:t>
                      </a:r>
                      <a:r>
                        <a:rPr lang="en-US" sz="1400" b="1" u="none" strike="noStrike" dirty="0" err="1">
                          <a:solidFill>
                            <a:srgbClr val="428BCA"/>
                          </a:solidFill>
                          <a:effectLst/>
                          <a:latin typeface="Consolas" panose="020B0609020204030204" pitchFamily="49" charset="0"/>
                          <a:hlinkClick r:id="rId5"/>
                        </a:rPr>
                        <a:t>MazeInterface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 interface class. </a:t>
                      </a:r>
                      <a:r>
                        <a:rPr lang="en-US" sz="1400" b="1" u="sng" dirty="0">
                          <a:effectLst/>
                          <a:latin typeface="Consolas" panose="020B0609020204030204" pitchFamily="49" charset="0"/>
                        </a:rPr>
                        <a:t>No STL container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 is used </a:t>
                      </a:r>
                      <a:r>
                        <a:rPr lang="en-US" sz="1400" b="1" u="sng" dirty="0">
                          <a:effectLst/>
                          <a:latin typeface="Consolas" panose="020B0609020204030204" pitchFamily="49" charset="0"/>
                        </a:rPr>
                        <a:t>anywhere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 in your Maze class.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942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>
                          <a:effectLst/>
                          <a:latin typeface="Consolas" panose="020B0609020204030204" pitchFamily="49" charset="0"/>
                        </a:rPr>
                        <a:t>2</a:t>
                      </a:r>
                      <a:endParaRPr lang="en-US" sz="1500" b="1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The Maze </a:t>
                      </a:r>
                      <a:r>
                        <a:rPr lang="en-US" sz="1400" b="1" dirty="0" err="1">
                          <a:effectLst/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() function returns a formatted string of the maze (as described above.)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5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 – Binary Search Tree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D4E800-9F78-4866-9610-CAD4F0755C44}"/>
              </a:ext>
            </a:extLst>
          </p:cNvPr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8.3 Implementing a </a:t>
            </a:r>
            <a:r>
              <a:rPr lang="en-US" sz="2400" dirty="0" err="1"/>
              <a:t>Binary_Tree</a:t>
            </a:r>
            <a:r>
              <a:rPr lang="en-US" sz="2400" dirty="0"/>
              <a:t> Class</a:t>
            </a:r>
          </a:p>
          <a:p>
            <a:pPr algn="ctr"/>
            <a:r>
              <a:rPr lang="en-US" sz="2400" dirty="0"/>
              <a:t>8.4 Binary Search Tree</a:t>
            </a:r>
          </a:p>
          <a:p>
            <a:pPr algn="ctr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35FD1-A62A-46E8-9008-87D7E3C3F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50" y="1600200"/>
            <a:ext cx="2573450" cy="2438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C9225-CFD2-4A87-A628-6CE95B1B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2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EEE8AE07-D8B0-40A7-AC63-313A6F9AD786}"/>
              </a:ext>
            </a:extLst>
          </p:cNvPr>
          <p:cNvSpPr/>
          <p:nvPr/>
        </p:nvSpPr>
        <p:spPr>
          <a:xfrm>
            <a:off x="2217159" y="1517431"/>
            <a:ext cx="2004850" cy="457200"/>
          </a:xfrm>
          <a:prstGeom prst="wedgeRoundRectCallout">
            <a:avLst>
              <a:gd name="adj1" fmla="val 47094"/>
              <a:gd name="adj2" fmla="val 2664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 (Vertex)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D29AA-999E-4E46-839C-88E83839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 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A952D-ED55-4EE4-817C-4CD1EBEB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DAE63-7367-4EAD-B348-30613DDB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03F197-7899-47D1-80CF-E77EDBA10ECD}"/>
              </a:ext>
            </a:extLst>
          </p:cNvPr>
          <p:cNvGrpSpPr/>
          <p:nvPr/>
        </p:nvGrpSpPr>
        <p:grpSpPr>
          <a:xfrm>
            <a:off x="4893880" y="1815661"/>
            <a:ext cx="969580" cy="914400"/>
            <a:chOff x="3733800" y="1828800"/>
            <a:chExt cx="969580" cy="914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F9603C-E73F-482F-8167-12C51DF11AFD}"/>
                </a:ext>
              </a:extLst>
            </p:cNvPr>
            <p:cNvSpPr/>
            <p:nvPr/>
          </p:nvSpPr>
          <p:spPr>
            <a:xfrm>
              <a:off x="3733800" y="1828800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425CD6-C6B3-4CB9-A63A-7A08A122917F}"/>
                </a:ext>
              </a:extLst>
            </p:cNvPr>
            <p:cNvSpPr txBox="1"/>
            <p:nvPr/>
          </p:nvSpPr>
          <p:spPr>
            <a:xfrm>
              <a:off x="3788980" y="196283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Height: 4</a:t>
              </a:r>
            </a:p>
            <a:p>
              <a:r>
                <a:rPr lang="en-US" sz="1200" b="1" dirty="0"/>
                <a:t> Depth: 0</a:t>
              </a:r>
            </a:p>
            <a:p>
              <a:r>
                <a:rPr lang="en-US" sz="1200" b="1" dirty="0"/>
                <a:t>  Level: 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B297F7-8F9A-479E-BB3C-EBBD00ED34B7}"/>
              </a:ext>
            </a:extLst>
          </p:cNvPr>
          <p:cNvGrpSpPr/>
          <p:nvPr/>
        </p:nvGrpSpPr>
        <p:grpSpPr>
          <a:xfrm>
            <a:off x="6044239" y="2934143"/>
            <a:ext cx="969580" cy="914400"/>
            <a:chOff x="3733800" y="1828800"/>
            <a:chExt cx="96958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580446-EDF9-4811-B79B-D1450E4D4DBF}"/>
                </a:ext>
              </a:extLst>
            </p:cNvPr>
            <p:cNvSpPr/>
            <p:nvPr/>
          </p:nvSpPr>
          <p:spPr>
            <a:xfrm>
              <a:off x="3733800" y="1828800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72D299-589D-4741-9235-A7EA95229864}"/>
                </a:ext>
              </a:extLst>
            </p:cNvPr>
            <p:cNvSpPr txBox="1"/>
            <p:nvPr/>
          </p:nvSpPr>
          <p:spPr>
            <a:xfrm>
              <a:off x="3788980" y="196283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Height: 3</a:t>
              </a:r>
            </a:p>
            <a:p>
              <a:r>
                <a:rPr lang="en-US" sz="1200" b="1" dirty="0"/>
                <a:t> Depth: 1</a:t>
              </a:r>
            </a:p>
            <a:p>
              <a:r>
                <a:rPr lang="en-US" sz="1200" b="1" dirty="0"/>
                <a:t>  Level: 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D2C10-227D-4DAA-AC8D-53097B8F096A}"/>
              </a:ext>
            </a:extLst>
          </p:cNvPr>
          <p:cNvGrpSpPr/>
          <p:nvPr/>
        </p:nvGrpSpPr>
        <p:grpSpPr>
          <a:xfrm>
            <a:off x="3764809" y="2934143"/>
            <a:ext cx="969580" cy="914400"/>
            <a:chOff x="3733800" y="1828800"/>
            <a:chExt cx="969580" cy="91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62B3EB9-49D5-4225-8D29-4C50102E7B88}"/>
                </a:ext>
              </a:extLst>
            </p:cNvPr>
            <p:cNvSpPr/>
            <p:nvPr/>
          </p:nvSpPr>
          <p:spPr>
            <a:xfrm>
              <a:off x="3733800" y="1828800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5753A6-A29E-4E36-ADFD-B7AA83893F0F}"/>
                </a:ext>
              </a:extLst>
            </p:cNvPr>
            <p:cNvSpPr txBox="1"/>
            <p:nvPr/>
          </p:nvSpPr>
          <p:spPr>
            <a:xfrm>
              <a:off x="3788980" y="196283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Height: 2</a:t>
              </a:r>
            </a:p>
            <a:p>
              <a:r>
                <a:rPr lang="en-US" sz="1200" b="1" dirty="0"/>
                <a:t> Depth: 1</a:t>
              </a:r>
            </a:p>
            <a:p>
              <a:r>
                <a:rPr lang="en-US" sz="1200" b="1" dirty="0"/>
                <a:t>  Level: 2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B45247-D73E-4720-963D-E040BE25A9FC}"/>
              </a:ext>
            </a:extLst>
          </p:cNvPr>
          <p:cNvCxnSpPr/>
          <p:nvPr/>
        </p:nvCxnSpPr>
        <p:spPr>
          <a:xfrm flipH="1">
            <a:off x="4579359" y="2614518"/>
            <a:ext cx="448432" cy="509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57564B-4579-43D3-AF07-46FB37D352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91733" y="2583893"/>
            <a:ext cx="448432" cy="509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323401-4258-4EFE-9B3C-D06648580DE6}"/>
              </a:ext>
            </a:extLst>
          </p:cNvPr>
          <p:cNvGrpSpPr/>
          <p:nvPr/>
        </p:nvGrpSpPr>
        <p:grpSpPr>
          <a:xfrm>
            <a:off x="7692327" y="1752600"/>
            <a:ext cx="2137474" cy="3733800"/>
            <a:chOff x="5938225" y="1752600"/>
            <a:chExt cx="2977175" cy="4495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37C8BB2-F717-4751-9C88-975583A5D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25" y="1752600"/>
              <a:ext cx="2977175" cy="44958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8AA1AF7-3C61-4EAA-84BB-07567E171F5A}"/>
                </a:ext>
              </a:extLst>
            </p:cNvPr>
            <p:cNvGrpSpPr/>
            <p:nvPr/>
          </p:nvGrpSpPr>
          <p:grpSpPr>
            <a:xfrm>
              <a:off x="7535643" y="2730060"/>
              <a:ext cx="754181" cy="3213539"/>
              <a:chOff x="7535643" y="2438400"/>
              <a:chExt cx="754181" cy="3810000"/>
            </a:xfrm>
          </p:grpSpPr>
          <p:sp>
            <p:nvSpPr>
              <p:cNvPr id="21" name="Arrow: Down 20">
                <a:extLst>
                  <a:ext uri="{FF2B5EF4-FFF2-40B4-BE49-F238E27FC236}">
                    <a16:creationId xmlns:a16="http://schemas.microsoft.com/office/drawing/2014/main" id="{8C758114-EF80-4ED3-A250-8B71E5E0A278}"/>
                  </a:ext>
                </a:extLst>
              </p:cNvPr>
              <p:cNvSpPr/>
              <p:nvPr/>
            </p:nvSpPr>
            <p:spPr>
              <a:xfrm>
                <a:off x="7535643" y="2438400"/>
                <a:ext cx="754181" cy="3810000"/>
              </a:xfrm>
              <a:prstGeom prst="downArrow">
                <a:avLst/>
              </a:pr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93E70D-3BFE-45C5-BF3D-80766CE1E227}"/>
                  </a:ext>
                </a:extLst>
              </p:cNvPr>
              <p:cNvSpPr txBox="1"/>
              <p:nvPr/>
            </p:nvSpPr>
            <p:spPr>
              <a:xfrm rot="16200000">
                <a:off x="7106635" y="3778766"/>
                <a:ext cx="1553948" cy="471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Depth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69A0C1-CBBB-49B7-8D6F-5C6C889F2D9C}"/>
              </a:ext>
            </a:extLst>
          </p:cNvPr>
          <p:cNvGrpSpPr/>
          <p:nvPr/>
        </p:nvGrpSpPr>
        <p:grpSpPr>
          <a:xfrm>
            <a:off x="1066800" y="2272861"/>
            <a:ext cx="1738938" cy="2908738"/>
            <a:chOff x="152400" y="2272861"/>
            <a:chExt cx="2637831" cy="36707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82989B-CAA4-4534-BEF2-21517BC2F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8" y="2272861"/>
              <a:ext cx="2409233" cy="3657600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E4BDEC3-7592-44BD-99F1-068837442ECF}"/>
                </a:ext>
              </a:extLst>
            </p:cNvPr>
            <p:cNvGrpSpPr/>
            <p:nvPr/>
          </p:nvGrpSpPr>
          <p:grpSpPr>
            <a:xfrm flipV="1">
              <a:off x="152400" y="2730059"/>
              <a:ext cx="809126" cy="3213539"/>
              <a:chOff x="6747337" y="2438401"/>
              <a:chExt cx="809126" cy="3810000"/>
            </a:xfrm>
          </p:grpSpPr>
          <p:sp>
            <p:nvSpPr>
              <p:cNvPr id="27" name="Arrow: Down 26">
                <a:extLst>
                  <a:ext uri="{FF2B5EF4-FFF2-40B4-BE49-F238E27FC236}">
                    <a16:creationId xmlns:a16="http://schemas.microsoft.com/office/drawing/2014/main" id="{488D27AF-6F7B-4E67-9F58-20AFD9A93672}"/>
                  </a:ext>
                </a:extLst>
              </p:cNvPr>
              <p:cNvSpPr/>
              <p:nvPr/>
            </p:nvSpPr>
            <p:spPr>
              <a:xfrm>
                <a:off x="6747337" y="2438401"/>
                <a:ext cx="809126" cy="3810000"/>
              </a:xfrm>
              <a:prstGeom prst="downArrow">
                <a:avLst/>
              </a:pr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D8B4E8-691C-46D2-A055-8E220EEF5058}"/>
                  </a:ext>
                </a:extLst>
              </p:cNvPr>
              <p:cNvSpPr txBox="1"/>
              <p:nvPr/>
            </p:nvSpPr>
            <p:spPr>
              <a:xfrm rot="16200000">
                <a:off x="6314168" y="4431724"/>
                <a:ext cx="1656361" cy="51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Height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1360A6-82AF-4A36-B3B8-5D5FB6E4146E}"/>
              </a:ext>
            </a:extLst>
          </p:cNvPr>
          <p:cNvGrpSpPr/>
          <p:nvPr/>
        </p:nvGrpSpPr>
        <p:grpSpPr>
          <a:xfrm>
            <a:off x="4928829" y="4030720"/>
            <a:ext cx="969580" cy="914400"/>
            <a:chOff x="3733800" y="1828800"/>
            <a:chExt cx="969580" cy="9144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11AEC-6731-423A-A609-8EDF3C477636}"/>
                </a:ext>
              </a:extLst>
            </p:cNvPr>
            <p:cNvSpPr/>
            <p:nvPr/>
          </p:nvSpPr>
          <p:spPr>
            <a:xfrm>
              <a:off x="3733800" y="1828800"/>
              <a:ext cx="914400" cy="914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D5D618-5956-4B25-A028-37931C290701}"/>
                </a:ext>
              </a:extLst>
            </p:cNvPr>
            <p:cNvSpPr txBox="1"/>
            <p:nvPr/>
          </p:nvSpPr>
          <p:spPr>
            <a:xfrm>
              <a:off x="3788980" y="196283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Height: 1</a:t>
              </a:r>
            </a:p>
            <a:p>
              <a:r>
                <a:rPr lang="en-US" sz="1200" b="1" dirty="0"/>
                <a:t> Depth: 2</a:t>
              </a:r>
            </a:p>
            <a:p>
              <a:r>
                <a:rPr lang="en-US" sz="1200" b="1" dirty="0"/>
                <a:t>  Level: 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6C0249-F9E4-4E01-9516-6D091B6BE203}"/>
              </a:ext>
            </a:extLst>
          </p:cNvPr>
          <p:cNvGrpSpPr/>
          <p:nvPr/>
        </p:nvGrpSpPr>
        <p:grpSpPr>
          <a:xfrm>
            <a:off x="2638889" y="4030720"/>
            <a:ext cx="969580" cy="914400"/>
            <a:chOff x="3733800" y="1828800"/>
            <a:chExt cx="969580" cy="9144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1666E40-2FAF-4A5A-8A73-DC71C63EE447}"/>
                </a:ext>
              </a:extLst>
            </p:cNvPr>
            <p:cNvSpPr/>
            <p:nvPr/>
          </p:nvSpPr>
          <p:spPr>
            <a:xfrm>
              <a:off x="3733800" y="1828800"/>
              <a:ext cx="914400" cy="914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1621B4-DC96-464C-8606-F5836169E88F}"/>
                </a:ext>
              </a:extLst>
            </p:cNvPr>
            <p:cNvSpPr txBox="1"/>
            <p:nvPr/>
          </p:nvSpPr>
          <p:spPr>
            <a:xfrm>
              <a:off x="3788980" y="196283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Height: 1</a:t>
              </a:r>
            </a:p>
            <a:p>
              <a:r>
                <a:rPr lang="en-US" sz="1200" b="1" dirty="0"/>
                <a:t> Depth: 2</a:t>
              </a:r>
            </a:p>
            <a:p>
              <a:r>
                <a:rPr lang="en-US" sz="1200" b="1" dirty="0"/>
                <a:t>  Level: 3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0AEE98-6021-4417-8665-4B1A25CD853B}"/>
              </a:ext>
            </a:extLst>
          </p:cNvPr>
          <p:cNvCxnSpPr/>
          <p:nvPr/>
        </p:nvCxnSpPr>
        <p:spPr>
          <a:xfrm flipH="1">
            <a:off x="3453439" y="3721605"/>
            <a:ext cx="448432" cy="509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9880B9E-025D-4436-814A-A8FA70EC18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86833" y="3690980"/>
            <a:ext cx="448432" cy="509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75B89D-FAE7-4327-A5FE-FDEC92F96BDF}"/>
              </a:ext>
            </a:extLst>
          </p:cNvPr>
          <p:cNvGrpSpPr/>
          <p:nvPr/>
        </p:nvGrpSpPr>
        <p:grpSpPr>
          <a:xfrm>
            <a:off x="7170159" y="4038600"/>
            <a:ext cx="969580" cy="914400"/>
            <a:chOff x="3733800" y="1828800"/>
            <a:chExt cx="969580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7C76D73-40AF-46D5-B1A4-C4B31F18A19C}"/>
                </a:ext>
              </a:extLst>
            </p:cNvPr>
            <p:cNvSpPr/>
            <p:nvPr/>
          </p:nvSpPr>
          <p:spPr>
            <a:xfrm>
              <a:off x="3733800" y="1828800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B302FA-2026-4FF2-A3A6-8D57A615FA5A}"/>
                </a:ext>
              </a:extLst>
            </p:cNvPr>
            <p:cNvSpPr txBox="1"/>
            <p:nvPr/>
          </p:nvSpPr>
          <p:spPr>
            <a:xfrm>
              <a:off x="3788980" y="196283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Height: 2</a:t>
              </a:r>
            </a:p>
            <a:p>
              <a:r>
                <a:rPr lang="en-US" sz="1200" b="1" dirty="0"/>
                <a:t> Depth: 2</a:t>
              </a:r>
            </a:p>
            <a:p>
              <a:r>
                <a:rPr lang="en-US" sz="1200" b="1" dirty="0"/>
                <a:t>  Level: 3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5E1CF5-2FFA-4098-8DBE-2B596D2BC8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28163" y="3698860"/>
            <a:ext cx="448432" cy="509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9E54EA-F017-4F6A-914E-3AF55E177B8A}"/>
              </a:ext>
            </a:extLst>
          </p:cNvPr>
          <p:cNvGrpSpPr/>
          <p:nvPr/>
        </p:nvGrpSpPr>
        <p:grpSpPr>
          <a:xfrm>
            <a:off x="6114757" y="5181600"/>
            <a:ext cx="969580" cy="914400"/>
            <a:chOff x="3733800" y="1828800"/>
            <a:chExt cx="969580" cy="914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67CE32-C858-470B-BDA7-0E8FB17D4B1B}"/>
                </a:ext>
              </a:extLst>
            </p:cNvPr>
            <p:cNvSpPr/>
            <p:nvPr/>
          </p:nvSpPr>
          <p:spPr>
            <a:xfrm>
              <a:off x="3733800" y="1828800"/>
              <a:ext cx="914400" cy="914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67C8B3-420B-4599-BF3D-4065E2A79183}"/>
                </a:ext>
              </a:extLst>
            </p:cNvPr>
            <p:cNvSpPr txBox="1"/>
            <p:nvPr/>
          </p:nvSpPr>
          <p:spPr>
            <a:xfrm>
              <a:off x="3788980" y="196283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Height: 1</a:t>
              </a:r>
            </a:p>
            <a:p>
              <a:r>
                <a:rPr lang="en-US" sz="1200" b="1" dirty="0"/>
                <a:t> Depth: 3</a:t>
              </a:r>
            </a:p>
            <a:p>
              <a:r>
                <a:rPr lang="en-US" sz="1200" b="1" dirty="0"/>
                <a:t>  Level: 4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66A0BB-892A-4381-8B88-9A5D00DD2667}"/>
              </a:ext>
            </a:extLst>
          </p:cNvPr>
          <p:cNvCxnSpPr/>
          <p:nvPr/>
        </p:nvCxnSpPr>
        <p:spPr>
          <a:xfrm flipH="1">
            <a:off x="6929307" y="4872485"/>
            <a:ext cx="448432" cy="5096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2468D3-F3AC-4F90-93A9-6BC444C5089E}"/>
              </a:ext>
            </a:extLst>
          </p:cNvPr>
          <p:cNvGrpSpPr/>
          <p:nvPr/>
        </p:nvGrpSpPr>
        <p:grpSpPr>
          <a:xfrm>
            <a:off x="1259930" y="5562600"/>
            <a:ext cx="2016670" cy="1142264"/>
            <a:chOff x="2402930" y="5604640"/>
            <a:chExt cx="2016670" cy="11422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E5F9E91-2BAD-4E36-82BC-C835C0496D48}"/>
                </a:ext>
              </a:extLst>
            </p:cNvPr>
            <p:cNvGrpSpPr/>
            <p:nvPr/>
          </p:nvGrpSpPr>
          <p:grpSpPr>
            <a:xfrm>
              <a:off x="2402930" y="5604640"/>
              <a:ext cx="1922340" cy="369332"/>
              <a:chOff x="2402930" y="5604640"/>
              <a:chExt cx="1922340" cy="36933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F271F31-7EF9-46A5-A6DD-868CDB90AA85}"/>
                  </a:ext>
                </a:extLst>
              </p:cNvPr>
              <p:cNvSpPr/>
              <p:nvPr/>
            </p:nvSpPr>
            <p:spPr>
              <a:xfrm>
                <a:off x="2402930" y="5638800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38A033F-8D29-4114-87AF-9F6623B990D0}"/>
                  </a:ext>
                </a:extLst>
              </p:cNvPr>
              <p:cNvSpPr txBox="1"/>
              <p:nvPr/>
            </p:nvSpPr>
            <p:spPr>
              <a:xfrm>
                <a:off x="2677941" y="5604640"/>
                <a:ext cx="1647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Root Node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A399D18-1D8E-4D8D-8092-18B3A80BE9DF}"/>
                </a:ext>
              </a:extLst>
            </p:cNvPr>
            <p:cNvGrpSpPr/>
            <p:nvPr/>
          </p:nvGrpSpPr>
          <p:grpSpPr>
            <a:xfrm>
              <a:off x="2402930" y="5991106"/>
              <a:ext cx="2016670" cy="369332"/>
              <a:chOff x="2402930" y="5604640"/>
              <a:chExt cx="2016670" cy="36933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C2A9E15-53E3-47B4-B74A-9907C5B9A113}"/>
                  </a:ext>
                </a:extLst>
              </p:cNvPr>
              <p:cNvSpPr/>
              <p:nvPr/>
            </p:nvSpPr>
            <p:spPr>
              <a:xfrm>
                <a:off x="2402930" y="5638800"/>
                <a:ext cx="274320" cy="27432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722E6F1-A973-48CE-A3EA-6593AA894272}"/>
                  </a:ext>
                </a:extLst>
              </p:cNvPr>
              <p:cNvSpPr txBox="1"/>
              <p:nvPr/>
            </p:nvSpPr>
            <p:spPr>
              <a:xfrm>
                <a:off x="2677942" y="5604640"/>
                <a:ext cx="1741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Internal Node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2276B7-9F59-4A27-B46E-8673716AE807}"/>
                </a:ext>
              </a:extLst>
            </p:cNvPr>
            <p:cNvGrpSpPr/>
            <p:nvPr/>
          </p:nvGrpSpPr>
          <p:grpSpPr>
            <a:xfrm>
              <a:off x="2402930" y="6377572"/>
              <a:ext cx="1711870" cy="369332"/>
              <a:chOff x="2402930" y="5604640"/>
              <a:chExt cx="1711870" cy="36933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880AFCA-07AE-46A8-A183-A5BDCD60AE27}"/>
                  </a:ext>
                </a:extLst>
              </p:cNvPr>
              <p:cNvSpPr/>
              <p:nvPr/>
            </p:nvSpPr>
            <p:spPr>
              <a:xfrm>
                <a:off x="2402930" y="5638800"/>
                <a:ext cx="274320" cy="27432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7D78FB-9208-4C21-9C43-B49D687F5DEA}"/>
                  </a:ext>
                </a:extLst>
              </p:cNvPr>
              <p:cNvSpPr txBox="1"/>
              <p:nvPr/>
            </p:nvSpPr>
            <p:spPr>
              <a:xfrm>
                <a:off x="2677942" y="5604640"/>
                <a:ext cx="1436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Leaf Node</a:t>
                </a:r>
              </a:p>
            </p:txBody>
          </p:sp>
        </p:grpSp>
      </p:grp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9FA0443D-FA21-4591-B8EC-22C55CA7CD72}"/>
              </a:ext>
            </a:extLst>
          </p:cNvPr>
          <p:cNvSpPr/>
          <p:nvPr/>
        </p:nvSpPr>
        <p:spPr>
          <a:xfrm>
            <a:off x="6986750" y="1396140"/>
            <a:ext cx="2004850" cy="457200"/>
          </a:xfrm>
          <a:prstGeom prst="wedgeRoundRectCallout">
            <a:avLst>
              <a:gd name="adj1" fmla="val -106692"/>
              <a:gd name="adj2" fmla="val 2490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 (Edge)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C722A-DB27-4819-9972-2C1602257109}"/>
              </a:ext>
            </a:extLst>
          </p:cNvPr>
          <p:cNvSpPr txBox="1"/>
          <p:nvPr/>
        </p:nvSpPr>
        <p:spPr>
          <a:xfrm>
            <a:off x="7177776" y="6096001"/>
            <a:ext cx="272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 node is depth 0</a:t>
            </a:r>
          </a:p>
          <a:p>
            <a:r>
              <a:rPr lang="en-US" dirty="0"/>
              <a:t>Leaf nodes are height 1</a:t>
            </a:r>
          </a:p>
        </p:txBody>
      </p:sp>
    </p:spTree>
    <p:extLst>
      <p:ext uri="{BB962C8B-B14F-4D97-AF65-F5344CB8AC3E}">
        <p14:creationId xmlns:p14="http://schemas.microsoft.com/office/powerpoint/2010/main" val="2451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119624" y="1434128"/>
            <a:ext cx="3771136" cy="2449397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Full tree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   internal nodes w/2 children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tree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   unfilled nodes right on level h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Predecessor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   left, right-most node</a:t>
            </a: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Successor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   right, left-most node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238138" y="3957238"/>
            <a:ext cx="4363062" cy="2672163"/>
            <a:chOff x="4323738" y="2150875"/>
            <a:chExt cx="4363062" cy="267216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940846" y="3756607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287318" y="3811525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8149659" y="3811525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620000" y="2844800"/>
              <a:ext cx="465697" cy="457200"/>
              <a:chOff x="4648200" y="1676400"/>
              <a:chExt cx="465697" cy="45720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7035800" y="3549937"/>
              <a:ext cx="457200" cy="457200"/>
              <a:chOff x="4648200" y="1676400"/>
              <a:chExt cx="457200" cy="4572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654046" y="1720334"/>
                <a:ext cx="447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8229600" y="3571125"/>
              <a:ext cx="457200" cy="457200"/>
              <a:chOff x="4648200" y="1676400"/>
              <a:chExt cx="457200" cy="457200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23084" y="4365838"/>
              <a:ext cx="457200" cy="457200"/>
              <a:chOff x="4648200" y="1676400"/>
              <a:chExt cx="457200" cy="4572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721122" y="4365838"/>
              <a:ext cx="457200" cy="457200"/>
              <a:chOff x="4648200" y="1676400"/>
              <a:chExt cx="457200" cy="4572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7320468" y="4365838"/>
              <a:ext cx="461216" cy="457200"/>
              <a:chOff x="4648200" y="1676400"/>
              <a:chExt cx="461216" cy="4572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658195" y="1720334"/>
                <a:ext cx="451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7902165" y="4365838"/>
              <a:ext cx="499004" cy="457200"/>
              <a:chOff x="4630551" y="1676400"/>
              <a:chExt cx="499004" cy="4572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</p:grpSp>
      <p:sp>
        <p:nvSpPr>
          <p:cNvPr id="143" name="Content Placeholder 2"/>
          <p:cNvSpPr txBox="1">
            <a:spLocks/>
          </p:cNvSpPr>
          <p:nvPr/>
        </p:nvSpPr>
        <p:spPr>
          <a:xfrm>
            <a:off x="592285" y="4876800"/>
            <a:ext cx="4075727" cy="1556266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post_order_traversal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if 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 is NULL return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post_order_traversal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post_order_traversal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visit node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return</a:t>
            </a:r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592284" y="3124200"/>
            <a:ext cx="4656384" cy="1408904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if 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 is NULL return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visit node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45" name="Content Placeholder 2"/>
          <p:cNvSpPr txBox="1">
            <a:spLocks/>
          </p:cNvSpPr>
          <p:nvPr/>
        </p:nvSpPr>
        <p:spPr>
          <a:xfrm>
            <a:off x="592285" y="1434128"/>
            <a:ext cx="4686299" cy="1314322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if 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 is NULL return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visit node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1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 bldLvl="2"/>
      <p:bldP spid="143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D70B-7528-40C4-85B7-CA3CD79F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Traversal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6431C-C05E-4E8C-9F83-330DFCAE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21C7C-A9C5-4C53-9F5F-7EE32226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273735-A0CD-4D83-9784-AA2BFE4BA831}"/>
              </a:ext>
            </a:extLst>
          </p:cNvPr>
          <p:cNvGrpSpPr/>
          <p:nvPr/>
        </p:nvGrpSpPr>
        <p:grpSpPr>
          <a:xfrm>
            <a:off x="903515" y="1981200"/>
            <a:ext cx="3029493" cy="1391982"/>
            <a:chOff x="1538790" y="76200"/>
            <a:chExt cx="3029493" cy="139198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139224D-105C-4DE3-85C6-DBC9EF38F262}"/>
                </a:ext>
              </a:extLst>
            </p:cNvPr>
            <p:cNvCxnSpPr/>
            <p:nvPr/>
          </p:nvCxnSpPr>
          <p:spPr>
            <a:xfrm>
              <a:off x="3029573" y="247598"/>
              <a:ext cx="868761" cy="526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7548EE-F1B9-4C8A-9A37-5459EE378FC3}"/>
                </a:ext>
              </a:extLst>
            </p:cNvPr>
            <p:cNvCxnSpPr/>
            <p:nvPr/>
          </p:nvCxnSpPr>
          <p:spPr>
            <a:xfrm flipH="1">
              <a:off x="3509383" y="757742"/>
              <a:ext cx="399816" cy="5497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37E2856-F1CC-42B7-9D10-C4EB1E794F3C}"/>
                </a:ext>
              </a:extLst>
            </p:cNvPr>
            <p:cNvCxnSpPr/>
            <p:nvPr/>
          </p:nvCxnSpPr>
          <p:spPr>
            <a:xfrm>
              <a:off x="3942820" y="782633"/>
              <a:ext cx="434380" cy="509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61F0E3-7F80-42BC-89F2-807CE63027A1}"/>
                </a:ext>
              </a:extLst>
            </p:cNvPr>
            <p:cNvCxnSpPr/>
            <p:nvPr/>
          </p:nvCxnSpPr>
          <p:spPr>
            <a:xfrm flipH="1">
              <a:off x="2151118" y="207640"/>
              <a:ext cx="868761" cy="526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5E554B-EF9E-4541-82C2-8C2E860608DE}"/>
                </a:ext>
              </a:extLst>
            </p:cNvPr>
            <p:cNvCxnSpPr/>
            <p:nvPr/>
          </p:nvCxnSpPr>
          <p:spPr>
            <a:xfrm flipH="1">
              <a:off x="1717681" y="774345"/>
              <a:ext cx="399816" cy="5497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760E0B-E30C-403E-BA2F-B7F7C90D5037}"/>
                </a:ext>
              </a:extLst>
            </p:cNvPr>
            <p:cNvCxnSpPr/>
            <p:nvPr/>
          </p:nvCxnSpPr>
          <p:spPr>
            <a:xfrm>
              <a:off x="2151118" y="799236"/>
              <a:ext cx="434380" cy="509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58A598-5011-40C2-99CD-E0FA29D15A29}"/>
                </a:ext>
              </a:extLst>
            </p:cNvPr>
            <p:cNvGrpSpPr/>
            <p:nvPr/>
          </p:nvGrpSpPr>
          <p:grpSpPr>
            <a:xfrm>
              <a:off x="2862336" y="76200"/>
              <a:ext cx="342961" cy="338978"/>
              <a:chOff x="4648200" y="1676400"/>
              <a:chExt cx="457200" cy="4572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D1BDD35-803E-42C8-B784-2CE160FAA1E4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2DF5E2-32CC-4B8D-A1EE-404A4C2FDC99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766299-4883-46EC-BFE9-D1A5CE84E7D9}"/>
                </a:ext>
              </a:extLst>
            </p:cNvPr>
            <p:cNvGrpSpPr/>
            <p:nvPr/>
          </p:nvGrpSpPr>
          <p:grpSpPr>
            <a:xfrm>
              <a:off x="1956633" y="590691"/>
              <a:ext cx="342961" cy="338978"/>
              <a:chOff x="4648200" y="1676400"/>
              <a:chExt cx="457200" cy="4572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9E0DCA2-FCF9-4BA9-A961-48A132542371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A8373C-17E8-4807-8B73-C3730E5739C6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F62EE8-389F-4BE6-AC0D-9CB2FC9731B6}"/>
                </a:ext>
              </a:extLst>
            </p:cNvPr>
            <p:cNvGrpSpPr/>
            <p:nvPr/>
          </p:nvGrpSpPr>
          <p:grpSpPr>
            <a:xfrm>
              <a:off x="3700659" y="590691"/>
              <a:ext cx="464696" cy="338978"/>
              <a:chOff x="4558376" y="1676400"/>
              <a:chExt cx="619484" cy="4572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0B3B3E6-2E4A-4134-9C82-FA3FCAE4E5B7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C7BCB2-5B46-474E-900A-CECA6F98DBF0}"/>
                  </a:ext>
                </a:extLst>
              </p:cNvPr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6CBBB6-6CEB-4CFC-B5FD-BCF0BDA924F3}"/>
                </a:ext>
              </a:extLst>
            </p:cNvPr>
            <p:cNvGrpSpPr/>
            <p:nvPr/>
          </p:nvGrpSpPr>
          <p:grpSpPr>
            <a:xfrm>
              <a:off x="1538790" y="1113495"/>
              <a:ext cx="342961" cy="338978"/>
              <a:chOff x="4648200" y="1676400"/>
              <a:chExt cx="457200" cy="4572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0E96F5B-46B3-4568-8B2A-23FF2762C139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39B314-B0EA-474B-A344-07ED1A3051CB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B54032-6ACF-4B03-BB3E-E0A302F3FA85}"/>
                </a:ext>
              </a:extLst>
            </p:cNvPr>
            <p:cNvGrpSpPr/>
            <p:nvPr/>
          </p:nvGrpSpPr>
          <p:grpSpPr>
            <a:xfrm>
              <a:off x="2434300" y="1113495"/>
              <a:ext cx="342961" cy="338978"/>
              <a:chOff x="4648200" y="1676400"/>
              <a:chExt cx="457200" cy="4572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46E0752-F8FB-44CF-8AF5-68CCA6819A73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B7DB32-83C0-4691-9CD4-F8EBE3D29CAF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15BE28-1C0A-4287-ADF5-7B2593702163}"/>
                </a:ext>
              </a:extLst>
            </p:cNvPr>
            <p:cNvGrpSpPr/>
            <p:nvPr/>
          </p:nvGrpSpPr>
          <p:grpSpPr>
            <a:xfrm>
              <a:off x="3306539" y="1113495"/>
              <a:ext cx="379571" cy="338978"/>
              <a:chOff x="4617176" y="1676400"/>
              <a:chExt cx="506004" cy="4572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029B1CC-066E-4DE3-838A-25C5D047ADDF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42244C-72B7-4611-A461-1297C393FBD2}"/>
                  </a:ext>
                </a:extLst>
              </p:cNvPr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5885AB-ACDE-435B-890F-12C43990F176}"/>
                </a:ext>
              </a:extLst>
            </p:cNvPr>
            <p:cNvGrpSpPr/>
            <p:nvPr/>
          </p:nvGrpSpPr>
          <p:grpSpPr>
            <a:xfrm>
              <a:off x="4213153" y="1129204"/>
              <a:ext cx="355130" cy="338978"/>
              <a:chOff x="4631978" y="1676400"/>
              <a:chExt cx="473422" cy="4572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4330D61-FFB6-4F55-9A90-401994A034CA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D0AD01-4116-4EE2-B356-889689EE85DF}"/>
                  </a:ext>
                </a:extLst>
              </p:cNvPr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E47BA2-4988-4951-8469-090C476912E1}"/>
              </a:ext>
            </a:extLst>
          </p:cNvPr>
          <p:cNvGrpSpPr/>
          <p:nvPr/>
        </p:nvGrpSpPr>
        <p:grpSpPr>
          <a:xfrm>
            <a:off x="783691" y="3962400"/>
            <a:ext cx="3272883" cy="1981200"/>
            <a:chOff x="4323738" y="2150875"/>
            <a:chExt cx="4363062" cy="267216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D5A6895-810D-46A6-9E33-913EC66F6BA6}"/>
                </a:ext>
              </a:extLst>
            </p:cNvPr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0BC852-1FD0-4335-9A0A-E6EA45CFC962}"/>
                </a:ext>
              </a:extLst>
            </p:cNvPr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B87D425-1C30-40CB-8B2F-095B6DA11781}"/>
                </a:ext>
              </a:extLst>
            </p:cNvPr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A5B99C-E7CA-4A10-9D34-0C37F1DCAB5D}"/>
                </a:ext>
              </a:extLst>
            </p:cNvPr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277EEC-2AA3-4BEC-ABB6-5111A4DBAC60}"/>
                </a:ext>
              </a:extLst>
            </p:cNvPr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C249C88-6935-4286-A4B6-4659812B89FC}"/>
                </a:ext>
              </a:extLst>
            </p:cNvPr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A1CCBD-A26A-4C0B-BF5B-4CDE52CC812E}"/>
                </a:ext>
              </a:extLst>
            </p:cNvPr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1E069E-0410-4FF6-A7C5-CF3987F1A82E}"/>
                </a:ext>
              </a:extLst>
            </p:cNvPr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96D478-F217-4B5B-A9E8-53C95403DFA3}"/>
                </a:ext>
              </a:extLst>
            </p:cNvPr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D0912A-14E9-44CA-80FE-F7D52376F097}"/>
                </a:ext>
              </a:extLst>
            </p:cNvPr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0CF9FA5-2F4F-4DA7-81FA-DA91735D16D2}"/>
                </a:ext>
              </a:extLst>
            </p:cNvPr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A4AEBE0-D963-4CF3-B8AF-A2A2CCAB09A0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7DBBAC6-E948-4F66-926D-7AAD6BE8732D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7017F7D-FF2B-4EC5-92A6-86118050B034}"/>
                </a:ext>
              </a:extLst>
            </p:cNvPr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15EF6FD-55C4-41F7-A9FE-7275EA224EF8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64F74D9-D3F0-46FC-9096-175ABEF34058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90265B-DC5B-470A-AF1C-268DB2F9342D}"/>
                </a:ext>
              </a:extLst>
            </p:cNvPr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8263D8E-9F51-436E-A900-9FBBB354588E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F8E64F-D209-493F-8E12-4F1EC362FEAF}"/>
                  </a:ext>
                </a:extLst>
              </p:cNvPr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45AE9FA-C89B-4264-BA44-72E6A1C17BF2}"/>
                </a:ext>
              </a:extLst>
            </p:cNvPr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ABED9D3-294F-4ADA-B86E-5BDF3133DCB8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D10A632-774F-4DB7-918F-CB9FF65795F3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ABFFB9-E6D7-4D51-9031-2FB7C4B421C3}"/>
                </a:ext>
              </a:extLst>
            </p:cNvPr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862D807-839C-42D7-98B4-DB36CABE836A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4EE7C66-BCC7-45E7-B73E-5D1CD86F97EE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CA64880-D290-4D44-89C3-6B47CB24AA01}"/>
                </a:ext>
              </a:extLst>
            </p:cNvPr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6DF7F22-441B-4812-98E6-B19259B687DF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17DE09A-5AE7-4BBC-9756-DA5DCB4EBFCF}"/>
                  </a:ext>
                </a:extLst>
              </p:cNvPr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EC9A0B-0CE8-4E45-B0EC-75791E149539}"/>
                </a:ext>
              </a:extLst>
            </p:cNvPr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E1B05AA-8485-446E-8266-B018D04EC764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B8F7D4-BE57-43B7-A912-A6C78470BD1F}"/>
                  </a:ext>
                </a:extLst>
              </p:cNvPr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9DE6BCF-4D91-46E2-B314-F6F3256FE290}"/>
                </a:ext>
              </a:extLst>
            </p:cNvPr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EF2F5C0-7581-42B5-9CC7-306E1B53EEF5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8A9B43A-130C-42ED-875A-FB441D63481B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D4FF99A-7713-4037-876D-682F7E530955}"/>
                </a:ext>
              </a:extLst>
            </p:cNvPr>
            <p:cNvGrpSpPr/>
            <p:nvPr/>
          </p:nvGrpSpPr>
          <p:grpSpPr>
            <a:xfrm>
              <a:off x="4923084" y="4365838"/>
              <a:ext cx="457200" cy="457200"/>
              <a:chOff x="4648200" y="1676400"/>
              <a:chExt cx="457200" cy="4572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5ECEE08-E18B-4779-B297-40F221B08F57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EE13884-A29D-4A22-ACA2-11EF38E14025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552EB94-8503-4F6A-AB5B-346631FB9CA6}"/>
                </a:ext>
              </a:extLst>
            </p:cNvPr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1D6118E-2B55-4CC4-9C8C-4E14A1BD06AE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1D46BE-F749-4BE6-BEA9-842B176E714A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60D653F-361D-414D-B9DE-F9E9D1F4DD93}"/>
                </a:ext>
              </a:extLst>
            </p:cNvPr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80982F1-0D70-4D75-89E8-338E0CC52D50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2064E7-A9D1-41B2-AD0E-5DE2723320F6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78F1E78D-B93A-490B-8ED1-7815EBCEE7EA}"/>
              </a:ext>
            </a:extLst>
          </p:cNvPr>
          <p:cNvSpPr txBox="1"/>
          <p:nvPr/>
        </p:nvSpPr>
        <p:spPr>
          <a:xfrm>
            <a:off x="4368343" y="1854875"/>
            <a:ext cx="281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Level-order:</a:t>
            </a:r>
          </a:p>
          <a:p>
            <a:endParaRPr lang="en-US" sz="1400" b="1" dirty="0"/>
          </a:p>
          <a:p>
            <a:r>
              <a:rPr lang="en-US" sz="1400" b="1" dirty="0"/>
              <a:t>In-order:</a:t>
            </a:r>
          </a:p>
          <a:p>
            <a:endParaRPr lang="en-US" sz="1400" b="1" dirty="0"/>
          </a:p>
          <a:p>
            <a:r>
              <a:rPr lang="en-US" sz="1400" b="1" dirty="0"/>
              <a:t>Pre-order:</a:t>
            </a:r>
          </a:p>
          <a:p>
            <a:endParaRPr lang="en-US" sz="1400" b="1" dirty="0"/>
          </a:p>
          <a:p>
            <a:r>
              <a:rPr lang="en-US" sz="1400" b="1" dirty="0"/>
              <a:t>Post-order: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20F9AE-8EA8-4BD7-A2C1-898EBD919C88}"/>
              </a:ext>
            </a:extLst>
          </p:cNvPr>
          <p:cNvSpPr txBox="1"/>
          <p:nvPr/>
        </p:nvSpPr>
        <p:spPr>
          <a:xfrm>
            <a:off x="4368343" y="3962400"/>
            <a:ext cx="281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Level-order:</a:t>
            </a:r>
          </a:p>
          <a:p>
            <a:endParaRPr lang="en-US" sz="1400" b="1" dirty="0"/>
          </a:p>
          <a:p>
            <a:r>
              <a:rPr lang="en-US" sz="1400" b="1" dirty="0"/>
              <a:t>In-order:</a:t>
            </a:r>
          </a:p>
          <a:p>
            <a:endParaRPr lang="en-US" sz="1400" b="1" dirty="0"/>
          </a:p>
          <a:p>
            <a:r>
              <a:rPr lang="en-US" sz="1400" b="1" dirty="0"/>
              <a:t>Pre-order:</a:t>
            </a:r>
          </a:p>
          <a:p>
            <a:endParaRPr lang="en-US" sz="1400" b="1" dirty="0"/>
          </a:p>
          <a:p>
            <a:r>
              <a:rPr lang="en-US" sz="1400" b="1" dirty="0"/>
              <a:t>Post-order:</a:t>
            </a:r>
          </a:p>
        </p:txBody>
      </p:sp>
    </p:spTree>
    <p:extLst>
      <p:ext uri="{BB962C8B-B14F-4D97-AF65-F5344CB8AC3E}">
        <p14:creationId xmlns:p14="http://schemas.microsoft.com/office/powerpoint/2010/main" val="22845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13FA66-A2EF-4373-8DA4-5374D0C3E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17" y="1298222"/>
            <a:ext cx="7246787" cy="5513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46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D70B-7528-40C4-85B7-CA3CD79F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Traversal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6431C-C05E-4E8C-9F83-330DFCAE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21C7C-A9C5-4C53-9F5F-7EE32226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273735-A0CD-4D83-9784-AA2BFE4BA831}"/>
              </a:ext>
            </a:extLst>
          </p:cNvPr>
          <p:cNvGrpSpPr/>
          <p:nvPr/>
        </p:nvGrpSpPr>
        <p:grpSpPr>
          <a:xfrm>
            <a:off x="903515" y="1981200"/>
            <a:ext cx="3029493" cy="1391982"/>
            <a:chOff x="1538790" y="76200"/>
            <a:chExt cx="3029493" cy="139198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139224D-105C-4DE3-85C6-DBC9EF38F262}"/>
                </a:ext>
              </a:extLst>
            </p:cNvPr>
            <p:cNvCxnSpPr/>
            <p:nvPr/>
          </p:nvCxnSpPr>
          <p:spPr>
            <a:xfrm>
              <a:off x="3029573" y="247598"/>
              <a:ext cx="868761" cy="526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7548EE-F1B9-4C8A-9A37-5459EE378FC3}"/>
                </a:ext>
              </a:extLst>
            </p:cNvPr>
            <p:cNvCxnSpPr/>
            <p:nvPr/>
          </p:nvCxnSpPr>
          <p:spPr>
            <a:xfrm flipH="1">
              <a:off x="3509383" y="757742"/>
              <a:ext cx="399816" cy="5497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37E2856-F1CC-42B7-9D10-C4EB1E794F3C}"/>
                </a:ext>
              </a:extLst>
            </p:cNvPr>
            <p:cNvCxnSpPr/>
            <p:nvPr/>
          </p:nvCxnSpPr>
          <p:spPr>
            <a:xfrm>
              <a:off x="3942820" y="782633"/>
              <a:ext cx="434380" cy="509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61F0E3-7F80-42BC-89F2-807CE63027A1}"/>
                </a:ext>
              </a:extLst>
            </p:cNvPr>
            <p:cNvCxnSpPr/>
            <p:nvPr/>
          </p:nvCxnSpPr>
          <p:spPr>
            <a:xfrm flipH="1">
              <a:off x="2151118" y="207640"/>
              <a:ext cx="868761" cy="526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5E554B-EF9E-4541-82C2-8C2E860608DE}"/>
                </a:ext>
              </a:extLst>
            </p:cNvPr>
            <p:cNvCxnSpPr/>
            <p:nvPr/>
          </p:nvCxnSpPr>
          <p:spPr>
            <a:xfrm flipH="1">
              <a:off x="1717681" y="774345"/>
              <a:ext cx="399816" cy="5497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760E0B-E30C-403E-BA2F-B7F7C90D5037}"/>
                </a:ext>
              </a:extLst>
            </p:cNvPr>
            <p:cNvCxnSpPr/>
            <p:nvPr/>
          </p:nvCxnSpPr>
          <p:spPr>
            <a:xfrm>
              <a:off x="2151118" y="799236"/>
              <a:ext cx="434380" cy="509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58A598-5011-40C2-99CD-E0FA29D15A29}"/>
                </a:ext>
              </a:extLst>
            </p:cNvPr>
            <p:cNvGrpSpPr/>
            <p:nvPr/>
          </p:nvGrpSpPr>
          <p:grpSpPr>
            <a:xfrm>
              <a:off x="2862336" y="76200"/>
              <a:ext cx="342961" cy="338978"/>
              <a:chOff x="4648200" y="1676400"/>
              <a:chExt cx="457200" cy="4572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D1BDD35-803E-42C8-B784-2CE160FAA1E4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2DF5E2-32CC-4B8D-A1EE-404A4C2FDC99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766299-4883-46EC-BFE9-D1A5CE84E7D9}"/>
                </a:ext>
              </a:extLst>
            </p:cNvPr>
            <p:cNvGrpSpPr/>
            <p:nvPr/>
          </p:nvGrpSpPr>
          <p:grpSpPr>
            <a:xfrm>
              <a:off x="1956633" y="590691"/>
              <a:ext cx="342961" cy="338978"/>
              <a:chOff x="4648200" y="1676400"/>
              <a:chExt cx="457200" cy="4572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9E0DCA2-FCF9-4BA9-A961-48A132542371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A8373C-17E8-4807-8B73-C3730E5739C6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F62EE8-389F-4BE6-AC0D-9CB2FC9731B6}"/>
                </a:ext>
              </a:extLst>
            </p:cNvPr>
            <p:cNvGrpSpPr/>
            <p:nvPr/>
          </p:nvGrpSpPr>
          <p:grpSpPr>
            <a:xfrm>
              <a:off x="3700659" y="590691"/>
              <a:ext cx="464696" cy="338978"/>
              <a:chOff x="4558376" y="1676400"/>
              <a:chExt cx="619484" cy="4572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0B3B3E6-2E4A-4134-9C82-FA3FCAE4E5B7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C7BCB2-5B46-474E-900A-CECA6F98DBF0}"/>
                  </a:ext>
                </a:extLst>
              </p:cNvPr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6CBBB6-6CEB-4CFC-B5FD-BCF0BDA924F3}"/>
                </a:ext>
              </a:extLst>
            </p:cNvPr>
            <p:cNvGrpSpPr/>
            <p:nvPr/>
          </p:nvGrpSpPr>
          <p:grpSpPr>
            <a:xfrm>
              <a:off x="1538790" y="1113495"/>
              <a:ext cx="342961" cy="338978"/>
              <a:chOff x="4648200" y="1676400"/>
              <a:chExt cx="457200" cy="4572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0E96F5B-46B3-4568-8B2A-23FF2762C139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39B314-B0EA-474B-A344-07ED1A3051CB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B54032-6ACF-4B03-BB3E-E0A302F3FA85}"/>
                </a:ext>
              </a:extLst>
            </p:cNvPr>
            <p:cNvGrpSpPr/>
            <p:nvPr/>
          </p:nvGrpSpPr>
          <p:grpSpPr>
            <a:xfrm>
              <a:off x="2434300" y="1113495"/>
              <a:ext cx="342961" cy="338978"/>
              <a:chOff x="4648200" y="1676400"/>
              <a:chExt cx="457200" cy="4572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46E0752-F8FB-44CF-8AF5-68CCA6819A73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B7DB32-83C0-4691-9CD4-F8EBE3D29CAF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15BE28-1C0A-4287-ADF5-7B2593702163}"/>
                </a:ext>
              </a:extLst>
            </p:cNvPr>
            <p:cNvGrpSpPr/>
            <p:nvPr/>
          </p:nvGrpSpPr>
          <p:grpSpPr>
            <a:xfrm>
              <a:off x="3306539" y="1113495"/>
              <a:ext cx="379571" cy="338978"/>
              <a:chOff x="4617176" y="1676400"/>
              <a:chExt cx="506004" cy="4572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029B1CC-066E-4DE3-838A-25C5D047ADDF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42244C-72B7-4611-A461-1297C393FBD2}"/>
                  </a:ext>
                </a:extLst>
              </p:cNvPr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5885AB-ACDE-435B-890F-12C43990F176}"/>
                </a:ext>
              </a:extLst>
            </p:cNvPr>
            <p:cNvGrpSpPr/>
            <p:nvPr/>
          </p:nvGrpSpPr>
          <p:grpSpPr>
            <a:xfrm>
              <a:off x="4213153" y="1129204"/>
              <a:ext cx="355130" cy="338978"/>
              <a:chOff x="4631978" y="1676400"/>
              <a:chExt cx="473422" cy="4572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4330D61-FFB6-4F55-9A90-401994A034CA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D0AD01-4116-4EE2-B356-889689EE85DF}"/>
                  </a:ext>
                </a:extLst>
              </p:cNvPr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E47BA2-4988-4951-8469-090C476912E1}"/>
              </a:ext>
            </a:extLst>
          </p:cNvPr>
          <p:cNvGrpSpPr/>
          <p:nvPr/>
        </p:nvGrpSpPr>
        <p:grpSpPr>
          <a:xfrm>
            <a:off x="783691" y="3962400"/>
            <a:ext cx="3272883" cy="1981200"/>
            <a:chOff x="4323738" y="2150875"/>
            <a:chExt cx="4363062" cy="267216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D5A6895-810D-46A6-9E33-913EC66F6BA6}"/>
                </a:ext>
              </a:extLst>
            </p:cNvPr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0BC852-1FD0-4335-9A0A-E6EA45CFC962}"/>
                </a:ext>
              </a:extLst>
            </p:cNvPr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B87D425-1C30-40CB-8B2F-095B6DA11781}"/>
                </a:ext>
              </a:extLst>
            </p:cNvPr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A5B99C-E7CA-4A10-9D34-0C37F1DCAB5D}"/>
                </a:ext>
              </a:extLst>
            </p:cNvPr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277EEC-2AA3-4BEC-ABB6-5111A4DBAC60}"/>
                </a:ext>
              </a:extLst>
            </p:cNvPr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C249C88-6935-4286-A4B6-4659812B89FC}"/>
                </a:ext>
              </a:extLst>
            </p:cNvPr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A1CCBD-A26A-4C0B-BF5B-4CDE52CC812E}"/>
                </a:ext>
              </a:extLst>
            </p:cNvPr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1E069E-0410-4FF6-A7C5-CF3987F1A82E}"/>
                </a:ext>
              </a:extLst>
            </p:cNvPr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96D478-F217-4B5B-A9E8-53C95403DFA3}"/>
                </a:ext>
              </a:extLst>
            </p:cNvPr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D0912A-14E9-44CA-80FE-F7D52376F097}"/>
                </a:ext>
              </a:extLst>
            </p:cNvPr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0CF9FA5-2F4F-4DA7-81FA-DA91735D16D2}"/>
                </a:ext>
              </a:extLst>
            </p:cNvPr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A4AEBE0-D963-4CF3-B8AF-A2A2CCAB09A0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7DBBAC6-E948-4F66-926D-7AAD6BE8732D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7017F7D-FF2B-4EC5-92A6-86118050B034}"/>
                </a:ext>
              </a:extLst>
            </p:cNvPr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15EF6FD-55C4-41F7-A9FE-7275EA224EF8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64F74D9-D3F0-46FC-9096-175ABEF34058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90265B-DC5B-470A-AF1C-268DB2F9342D}"/>
                </a:ext>
              </a:extLst>
            </p:cNvPr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8263D8E-9F51-436E-A900-9FBBB354588E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F8E64F-D209-493F-8E12-4F1EC362FEAF}"/>
                  </a:ext>
                </a:extLst>
              </p:cNvPr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45AE9FA-C89B-4264-BA44-72E6A1C17BF2}"/>
                </a:ext>
              </a:extLst>
            </p:cNvPr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ABED9D3-294F-4ADA-B86E-5BDF3133DCB8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D10A632-774F-4DB7-918F-CB9FF65795F3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ABFFB9-E6D7-4D51-9031-2FB7C4B421C3}"/>
                </a:ext>
              </a:extLst>
            </p:cNvPr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862D807-839C-42D7-98B4-DB36CABE836A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4EE7C66-BCC7-45E7-B73E-5D1CD86F97EE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CA64880-D290-4D44-89C3-6B47CB24AA01}"/>
                </a:ext>
              </a:extLst>
            </p:cNvPr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6DF7F22-441B-4812-98E6-B19259B687DF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17DE09A-5AE7-4BBC-9756-DA5DCB4EBFCF}"/>
                  </a:ext>
                </a:extLst>
              </p:cNvPr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EC9A0B-0CE8-4E45-B0EC-75791E149539}"/>
                </a:ext>
              </a:extLst>
            </p:cNvPr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E1B05AA-8485-446E-8266-B018D04EC764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B8F7D4-BE57-43B7-A912-A6C78470BD1F}"/>
                  </a:ext>
                </a:extLst>
              </p:cNvPr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9DE6BCF-4D91-46E2-B314-F6F3256FE290}"/>
                </a:ext>
              </a:extLst>
            </p:cNvPr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EF2F5C0-7581-42B5-9CC7-306E1B53EEF5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8A9B43A-130C-42ED-875A-FB441D63481B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D4FF99A-7713-4037-876D-682F7E530955}"/>
                </a:ext>
              </a:extLst>
            </p:cNvPr>
            <p:cNvGrpSpPr/>
            <p:nvPr/>
          </p:nvGrpSpPr>
          <p:grpSpPr>
            <a:xfrm>
              <a:off x="4923084" y="4365838"/>
              <a:ext cx="457200" cy="457200"/>
              <a:chOff x="4648200" y="1676400"/>
              <a:chExt cx="457200" cy="4572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5ECEE08-E18B-4779-B297-40F221B08F57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EE13884-A29D-4A22-ACA2-11EF38E14025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552EB94-8503-4F6A-AB5B-346631FB9CA6}"/>
                </a:ext>
              </a:extLst>
            </p:cNvPr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1D6118E-2B55-4CC4-9C8C-4E14A1BD06AE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1D46BE-F749-4BE6-BEA9-842B176E714A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60D653F-361D-414D-B9DE-F9E9D1F4DD93}"/>
                </a:ext>
              </a:extLst>
            </p:cNvPr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80982F1-0D70-4D75-89E8-338E0CC52D50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2064E7-A9D1-41B2-AD0E-5DE2723320F6}"/>
                  </a:ext>
                </a:extLst>
              </p:cNvPr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78F1E78D-B93A-490B-8ED1-7815EBCEE7EA}"/>
              </a:ext>
            </a:extLst>
          </p:cNvPr>
          <p:cNvSpPr txBox="1"/>
          <p:nvPr/>
        </p:nvSpPr>
        <p:spPr>
          <a:xfrm>
            <a:off x="4368343" y="1854875"/>
            <a:ext cx="281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Level-order:</a:t>
            </a:r>
          </a:p>
          <a:p>
            <a:endParaRPr lang="en-US" sz="1400" b="1" dirty="0"/>
          </a:p>
          <a:p>
            <a:r>
              <a:rPr lang="en-US" sz="1400" b="1" dirty="0"/>
              <a:t>In-order:</a:t>
            </a:r>
          </a:p>
          <a:p>
            <a:endParaRPr lang="en-US" sz="1400" b="1" dirty="0"/>
          </a:p>
          <a:p>
            <a:r>
              <a:rPr lang="en-US" sz="1400" b="1" dirty="0"/>
              <a:t>Pre-order:</a:t>
            </a:r>
          </a:p>
          <a:p>
            <a:endParaRPr lang="en-US" sz="1400" b="1" dirty="0"/>
          </a:p>
          <a:p>
            <a:r>
              <a:rPr lang="en-US" sz="1400" b="1" dirty="0"/>
              <a:t>Post-order: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20F9AE-8EA8-4BD7-A2C1-898EBD919C88}"/>
              </a:ext>
            </a:extLst>
          </p:cNvPr>
          <p:cNvSpPr txBox="1"/>
          <p:nvPr/>
        </p:nvSpPr>
        <p:spPr>
          <a:xfrm>
            <a:off x="4368343" y="3962400"/>
            <a:ext cx="281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Level-order:</a:t>
            </a:r>
          </a:p>
          <a:p>
            <a:endParaRPr lang="en-US" sz="1400" b="1" dirty="0"/>
          </a:p>
          <a:p>
            <a:r>
              <a:rPr lang="en-US" sz="1400" b="1" dirty="0"/>
              <a:t>In-order:</a:t>
            </a:r>
          </a:p>
          <a:p>
            <a:endParaRPr lang="en-US" sz="1400" b="1" dirty="0"/>
          </a:p>
          <a:p>
            <a:r>
              <a:rPr lang="en-US" sz="1400" b="1" dirty="0"/>
              <a:t>Pre-order:</a:t>
            </a:r>
          </a:p>
          <a:p>
            <a:endParaRPr lang="en-US" sz="1400" b="1" dirty="0"/>
          </a:p>
          <a:p>
            <a:r>
              <a:rPr lang="en-US" sz="1400" b="1" dirty="0"/>
              <a:t>Post-order: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D2C329A-1C20-489C-9413-1CCF6E1A23E1}"/>
              </a:ext>
            </a:extLst>
          </p:cNvPr>
          <p:cNvSpPr txBox="1"/>
          <p:nvPr/>
        </p:nvSpPr>
        <p:spPr>
          <a:xfrm>
            <a:off x="5627909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D111A3A-AC12-4DA4-BCF5-9BB6B48CF45F}"/>
              </a:ext>
            </a:extLst>
          </p:cNvPr>
          <p:cNvSpPr txBox="1"/>
          <p:nvPr/>
        </p:nvSpPr>
        <p:spPr>
          <a:xfrm>
            <a:off x="6072591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78B4305-624C-46E1-AA4F-A96E83A47F40}"/>
              </a:ext>
            </a:extLst>
          </p:cNvPr>
          <p:cNvSpPr txBox="1"/>
          <p:nvPr/>
        </p:nvSpPr>
        <p:spPr>
          <a:xfrm>
            <a:off x="6517273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0923669-4689-4691-A0B1-049F186D795C}"/>
              </a:ext>
            </a:extLst>
          </p:cNvPr>
          <p:cNvSpPr txBox="1"/>
          <p:nvPr/>
        </p:nvSpPr>
        <p:spPr>
          <a:xfrm>
            <a:off x="6961955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F390B74-A2E2-4D3D-ACC5-1ADB24E585D1}"/>
              </a:ext>
            </a:extLst>
          </p:cNvPr>
          <p:cNvSpPr txBox="1"/>
          <p:nvPr/>
        </p:nvSpPr>
        <p:spPr>
          <a:xfrm>
            <a:off x="7406637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A55B8E-754D-4F1D-BEF9-4CC97A536329}"/>
              </a:ext>
            </a:extLst>
          </p:cNvPr>
          <p:cNvSpPr txBox="1"/>
          <p:nvPr/>
        </p:nvSpPr>
        <p:spPr>
          <a:xfrm>
            <a:off x="8740683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AA06B2A-7A51-4102-8484-BAB0B38DAB27}"/>
              </a:ext>
            </a:extLst>
          </p:cNvPr>
          <p:cNvSpPr txBox="1"/>
          <p:nvPr/>
        </p:nvSpPr>
        <p:spPr>
          <a:xfrm>
            <a:off x="9185365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8E383B-6F3B-4F7D-9C59-33EDD07F062C}"/>
              </a:ext>
            </a:extLst>
          </p:cNvPr>
          <p:cNvSpPr txBox="1"/>
          <p:nvPr/>
        </p:nvSpPr>
        <p:spPr>
          <a:xfrm>
            <a:off x="9630047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246A5F-BAE1-407A-A04B-3470182606C3}"/>
              </a:ext>
            </a:extLst>
          </p:cNvPr>
          <p:cNvSpPr txBox="1"/>
          <p:nvPr/>
        </p:nvSpPr>
        <p:spPr>
          <a:xfrm>
            <a:off x="10074730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80FBA09-F1C5-44C8-8068-FE7B79087012}"/>
              </a:ext>
            </a:extLst>
          </p:cNvPr>
          <p:cNvSpPr txBox="1"/>
          <p:nvPr/>
        </p:nvSpPr>
        <p:spPr>
          <a:xfrm>
            <a:off x="7851319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0F1B150-3E2C-45E9-901C-346B45CDB1BA}"/>
              </a:ext>
            </a:extLst>
          </p:cNvPr>
          <p:cNvSpPr txBox="1"/>
          <p:nvPr/>
        </p:nvSpPr>
        <p:spPr>
          <a:xfrm>
            <a:off x="8296001" y="388847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A84FE38-0B27-4108-A038-E220DB4867BA}"/>
              </a:ext>
            </a:extLst>
          </p:cNvPr>
          <p:cNvSpPr txBox="1"/>
          <p:nvPr/>
        </p:nvSpPr>
        <p:spPr>
          <a:xfrm>
            <a:off x="5627906" y="180930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CCBB33-E8D6-442B-9BD9-8773591F068B}"/>
              </a:ext>
            </a:extLst>
          </p:cNvPr>
          <p:cNvSpPr txBox="1"/>
          <p:nvPr/>
        </p:nvSpPr>
        <p:spPr>
          <a:xfrm>
            <a:off x="6072588" y="180930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F001431-B581-42F4-9178-C1996292788E}"/>
              </a:ext>
            </a:extLst>
          </p:cNvPr>
          <p:cNvSpPr txBox="1"/>
          <p:nvPr/>
        </p:nvSpPr>
        <p:spPr>
          <a:xfrm>
            <a:off x="6517270" y="180930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7699D73-861F-4BD8-8F2C-23FF774A47D2}"/>
              </a:ext>
            </a:extLst>
          </p:cNvPr>
          <p:cNvSpPr txBox="1"/>
          <p:nvPr/>
        </p:nvSpPr>
        <p:spPr>
          <a:xfrm>
            <a:off x="6961952" y="180930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CBDA581-7B78-43F5-9DE9-F99A226CF6D3}"/>
              </a:ext>
            </a:extLst>
          </p:cNvPr>
          <p:cNvSpPr txBox="1"/>
          <p:nvPr/>
        </p:nvSpPr>
        <p:spPr>
          <a:xfrm>
            <a:off x="7406634" y="180930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7D142C2-F978-4F8F-9A73-6A134F2F2594}"/>
              </a:ext>
            </a:extLst>
          </p:cNvPr>
          <p:cNvSpPr txBox="1"/>
          <p:nvPr/>
        </p:nvSpPr>
        <p:spPr>
          <a:xfrm>
            <a:off x="7851316" y="180930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1B4A8E2-441C-44A0-83BD-56E30D6DE2B1}"/>
              </a:ext>
            </a:extLst>
          </p:cNvPr>
          <p:cNvSpPr txBox="1"/>
          <p:nvPr/>
        </p:nvSpPr>
        <p:spPr>
          <a:xfrm>
            <a:off x="8295998" y="180930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D05A141-BF32-4BAE-BAF9-2E2CA45515DE}"/>
              </a:ext>
            </a:extLst>
          </p:cNvPr>
          <p:cNvSpPr txBox="1"/>
          <p:nvPr/>
        </p:nvSpPr>
        <p:spPr>
          <a:xfrm>
            <a:off x="5627904" y="2222961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F25B55E-581B-49AB-BB31-0B5C3522690C}"/>
              </a:ext>
            </a:extLst>
          </p:cNvPr>
          <p:cNvSpPr txBox="1"/>
          <p:nvPr/>
        </p:nvSpPr>
        <p:spPr>
          <a:xfrm>
            <a:off x="6072586" y="2222961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104F241-F491-489D-AE79-EE0B76ACEE3D}"/>
              </a:ext>
            </a:extLst>
          </p:cNvPr>
          <p:cNvSpPr txBox="1"/>
          <p:nvPr/>
        </p:nvSpPr>
        <p:spPr>
          <a:xfrm>
            <a:off x="6517268" y="2222961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A8AAA9-DCC2-44F6-A87E-CFE07E9956D0}"/>
              </a:ext>
            </a:extLst>
          </p:cNvPr>
          <p:cNvSpPr txBox="1"/>
          <p:nvPr/>
        </p:nvSpPr>
        <p:spPr>
          <a:xfrm>
            <a:off x="6961950" y="2222961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419D658-A321-4250-955B-E2F288BD7F14}"/>
              </a:ext>
            </a:extLst>
          </p:cNvPr>
          <p:cNvSpPr txBox="1"/>
          <p:nvPr/>
        </p:nvSpPr>
        <p:spPr>
          <a:xfrm>
            <a:off x="7406632" y="2222961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5E5E704-E714-4237-9E05-90C3A019D87C}"/>
              </a:ext>
            </a:extLst>
          </p:cNvPr>
          <p:cNvSpPr txBox="1"/>
          <p:nvPr/>
        </p:nvSpPr>
        <p:spPr>
          <a:xfrm>
            <a:off x="7851314" y="2222961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710530E-3CDE-4911-9E6D-60EDE00EDB7B}"/>
              </a:ext>
            </a:extLst>
          </p:cNvPr>
          <p:cNvSpPr txBox="1"/>
          <p:nvPr/>
        </p:nvSpPr>
        <p:spPr>
          <a:xfrm>
            <a:off x="8295996" y="2222961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CB56D03-493C-4D19-8752-C80F6889AAE0}"/>
              </a:ext>
            </a:extLst>
          </p:cNvPr>
          <p:cNvSpPr txBox="1"/>
          <p:nvPr/>
        </p:nvSpPr>
        <p:spPr>
          <a:xfrm>
            <a:off x="5636090" y="267918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C6B789B-5957-46D1-9A4B-8CA855F81CFB}"/>
              </a:ext>
            </a:extLst>
          </p:cNvPr>
          <p:cNvSpPr txBox="1"/>
          <p:nvPr/>
        </p:nvSpPr>
        <p:spPr>
          <a:xfrm>
            <a:off x="6080772" y="267918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427ED5-3F77-4007-B89C-8C25F9CB4717}"/>
              </a:ext>
            </a:extLst>
          </p:cNvPr>
          <p:cNvSpPr txBox="1"/>
          <p:nvPr/>
        </p:nvSpPr>
        <p:spPr>
          <a:xfrm>
            <a:off x="6525454" y="267918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F2C8DD8-F4A2-4353-80E2-93DCF7BA6CBE}"/>
              </a:ext>
            </a:extLst>
          </p:cNvPr>
          <p:cNvSpPr txBox="1"/>
          <p:nvPr/>
        </p:nvSpPr>
        <p:spPr>
          <a:xfrm>
            <a:off x="6970136" y="267918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5D889D5-0827-44B6-A477-38A0E745689B}"/>
              </a:ext>
            </a:extLst>
          </p:cNvPr>
          <p:cNvSpPr txBox="1"/>
          <p:nvPr/>
        </p:nvSpPr>
        <p:spPr>
          <a:xfrm>
            <a:off x="7414818" y="267918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6448A8A-A6B7-4505-8A47-DC58A976D794}"/>
              </a:ext>
            </a:extLst>
          </p:cNvPr>
          <p:cNvSpPr txBox="1"/>
          <p:nvPr/>
        </p:nvSpPr>
        <p:spPr>
          <a:xfrm>
            <a:off x="7859500" y="267918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0342379-934F-468A-A0C5-67C4D299795F}"/>
              </a:ext>
            </a:extLst>
          </p:cNvPr>
          <p:cNvSpPr txBox="1"/>
          <p:nvPr/>
        </p:nvSpPr>
        <p:spPr>
          <a:xfrm>
            <a:off x="8304182" y="2679186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906D77-58C6-42C1-B999-C8272CF39C93}"/>
              </a:ext>
            </a:extLst>
          </p:cNvPr>
          <p:cNvSpPr txBox="1"/>
          <p:nvPr/>
        </p:nvSpPr>
        <p:spPr>
          <a:xfrm>
            <a:off x="5636088" y="3092843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AFC3786-6A04-47B1-B59B-D1E2096197EB}"/>
              </a:ext>
            </a:extLst>
          </p:cNvPr>
          <p:cNvSpPr txBox="1"/>
          <p:nvPr/>
        </p:nvSpPr>
        <p:spPr>
          <a:xfrm>
            <a:off x="6080770" y="3092843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9E683FC-BE16-4F88-BB02-752A1F6C12A0}"/>
              </a:ext>
            </a:extLst>
          </p:cNvPr>
          <p:cNvSpPr txBox="1"/>
          <p:nvPr/>
        </p:nvSpPr>
        <p:spPr>
          <a:xfrm>
            <a:off x="6525452" y="3092843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C667868-2FEC-4ABB-B4B3-2C9E6BC3AA0A}"/>
              </a:ext>
            </a:extLst>
          </p:cNvPr>
          <p:cNvSpPr txBox="1"/>
          <p:nvPr/>
        </p:nvSpPr>
        <p:spPr>
          <a:xfrm>
            <a:off x="6970134" y="3092843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CD2B0A-D0E6-4663-B192-8222E6421A48}"/>
              </a:ext>
            </a:extLst>
          </p:cNvPr>
          <p:cNvSpPr txBox="1"/>
          <p:nvPr/>
        </p:nvSpPr>
        <p:spPr>
          <a:xfrm>
            <a:off x="7414816" y="3092843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C263FFD-08F1-46E8-9CEF-08433F84B433}"/>
              </a:ext>
            </a:extLst>
          </p:cNvPr>
          <p:cNvSpPr txBox="1"/>
          <p:nvPr/>
        </p:nvSpPr>
        <p:spPr>
          <a:xfrm>
            <a:off x="7859498" y="3092843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1D78A93-0DFD-4EF1-BD20-BDB0E892866A}"/>
              </a:ext>
            </a:extLst>
          </p:cNvPr>
          <p:cNvSpPr txBox="1"/>
          <p:nvPr/>
        </p:nvSpPr>
        <p:spPr>
          <a:xfrm>
            <a:off x="8304180" y="3092843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33BDB88-ED69-4076-93D9-EDD4CAF1EB52}"/>
              </a:ext>
            </a:extLst>
          </p:cNvPr>
          <p:cNvSpPr txBox="1"/>
          <p:nvPr/>
        </p:nvSpPr>
        <p:spPr>
          <a:xfrm>
            <a:off x="5637547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1920378-145C-4843-AA68-7CC971C04EE6}"/>
              </a:ext>
            </a:extLst>
          </p:cNvPr>
          <p:cNvSpPr txBox="1"/>
          <p:nvPr/>
        </p:nvSpPr>
        <p:spPr>
          <a:xfrm>
            <a:off x="6082229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CE3F741-3348-4B06-8F08-85B1EDFEA070}"/>
              </a:ext>
            </a:extLst>
          </p:cNvPr>
          <p:cNvSpPr txBox="1"/>
          <p:nvPr/>
        </p:nvSpPr>
        <p:spPr>
          <a:xfrm>
            <a:off x="6526911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FD8C0E4-AD75-49EE-8DFE-CEFE2EC0734A}"/>
              </a:ext>
            </a:extLst>
          </p:cNvPr>
          <p:cNvSpPr txBox="1"/>
          <p:nvPr/>
        </p:nvSpPr>
        <p:spPr>
          <a:xfrm>
            <a:off x="6971593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52A5F0B-C4A6-4B34-9F5A-4438D0910839}"/>
              </a:ext>
            </a:extLst>
          </p:cNvPr>
          <p:cNvSpPr txBox="1"/>
          <p:nvPr/>
        </p:nvSpPr>
        <p:spPr>
          <a:xfrm>
            <a:off x="7416275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ED90A37-99D4-43CD-942E-6275F3AB19C0}"/>
              </a:ext>
            </a:extLst>
          </p:cNvPr>
          <p:cNvSpPr txBox="1"/>
          <p:nvPr/>
        </p:nvSpPr>
        <p:spPr>
          <a:xfrm>
            <a:off x="8750321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873F535-E202-477F-BAD5-BE4242819812}"/>
              </a:ext>
            </a:extLst>
          </p:cNvPr>
          <p:cNvSpPr txBox="1"/>
          <p:nvPr/>
        </p:nvSpPr>
        <p:spPr>
          <a:xfrm>
            <a:off x="9195003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F988213-8600-46F0-B811-ECEB336A4B20}"/>
              </a:ext>
            </a:extLst>
          </p:cNvPr>
          <p:cNvSpPr txBox="1"/>
          <p:nvPr/>
        </p:nvSpPr>
        <p:spPr>
          <a:xfrm>
            <a:off x="9639685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59E9661-C799-4D55-AC8F-A365ADFDD7E9}"/>
              </a:ext>
            </a:extLst>
          </p:cNvPr>
          <p:cNvSpPr txBox="1"/>
          <p:nvPr/>
        </p:nvSpPr>
        <p:spPr>
          <a:xfrm>
            <a:off x="10084368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3A9B672-86EE-4AB2-A56F-DFFB89CA4A13}"/>
              </a:ext>
            </a:extLst>
          </p:cNvPr>
          <p:cNvSpPr txBox="1"/>
          <p:nvPr/>
        </p:nvSpPr>
        <p:spPr>
          <a:xfrm>
            <a:off x="7860957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521670F-18E7-4C68-88E6-C4D51966DA8B}"/>
              </a:ext>
            </a:extLst>
          </p:cNvPr>
          <p:cNvSpPr txBox="1"/>
          <p:nvPr/>
        </p:nvSpPr>
        <p:spPr>
          <a:xfrm>
            <a:off x="8305639" y="430941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FDE2D7E-6DAD-4E87-AF33-EC55C2E92753}"/>
              </a:ext>
            </a:extLst>
          </p:cNvPr>
          <p:cNvSpPr txBox="1"/>
          <p:nvPr/>
        </p:nvSpPr>
        <p:spPr>
          <a:xfrm>
            <a:off x="5641524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AC41E72-4F55-47F6-BB2A-9F5ECF87456E}"/>
              </a:ext>
            </a:extLst>
          </p:cNvPr>
          <p:cNvSpPr txBox="1"/>
          <p:nvPr/>
        </p:nvSpPr>
        <p:spPr>
          <a:xfrm>
            <a:off x="6086206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C319C99-447C-48CA-9EBB-A8BAFB600416}"/>
              </a:ext>
            </a:extLst>
          </p:cNvPr>
          <p:cNvSpPr txBox="1"/>
          <p:nvPr/>
        </p:nvSpPr>
        <p:spPr>
          <a:xfrm>
            <a:off x="6530888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64C8782-E774-4EE6-A6E3-75EE87A7DE60}"/>
              </a:ext>
            </a:extLst>
          </p:cNvPr>
          <p:cNvSpPr txBox="1"/>
          <p:nvPr/>
        </p:nvSpPr>
        <p:spPr>
          <a:xfrm>
            <a:off x="6975570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D503D1E-5B71-41E8-BE75-11AA89E36F1E}"/>
              </a:ext>
            </a:extLst>
          </p:cNvPr>
          <p:cNvSpPr txBox="1"/>
          <p:nvPr/>
        </p:nvSpPr>
        <p:spPr>
          <a:xfrm>
            <a:off x="7420252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6CE7A37-718B-4621-AAC2-E9E52B1AB4E7}"/>
              </a:ext>
            </a:extLst>
          </p:cNvPr>
          <p:cNvSpPr txBox="1"/>
          <p:nvPr/>
        </p:nvSpPr>
        <p:spPr>
          <a:xfrm>
            <a:off x="8754298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B76132D-DEE1-484C-B64E-6B4E3AD0A218}"/>
              </a:ext>
            </a:extLst>
          </p:cNvPr>
          <p:cNvSpPr txBox="1"/>
          <p:nvPr/>
        </p:nvSpPr>
        <p:spPr>
          <a:xfrm>
            <a:off x="9198980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ECE00F-BAF3-4EE8-8E29-EBA323675DB6}"/>
              </a:ext>
            </a:extLst>
          </p:cNvPr>
          <p:cNvSpPr txBox="1"/>
          <p:nvPr/>
        </p:nvSpPr>
        <p:spPr>
          <a:xfrm>
            <a:off x="9643662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69FACC8-3E0A-46B1-ACB9-C1F4B6492B75}"/>
              </a:ext>
            </a:extLst>
          </p:cNvPr>
          <p:cNvSpPr txBox="1"/>
          <p:nvPr/>
        </p:nvSpPr>
        <p:spPr>
          <a:xfrm>
            <a:off x="10088345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16D84A1-7C8D-4AB9-A750-9B3A84A1362D}"/>
              </a:ext>
            </a:extLst>
          </p:cNvPr>
          <p:cNvSpPr txBox="1"/>
          <p:nvPr/>
        </p:nvSpPr>
        <p:spPr>
          <a:xfrm>
            <a:off x="7864934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DAFDB97-4154-4BCE-8A3D-47DF742CC719}"/>
              </a:ext>
            </a:extLst>
          </p:cNvPr>
          <p:cNvSpPr txBox="1"/>
          <p:nvPr/>
        </p:nvSpPr>
        <p:spPr>
          <a:xfrm>
            <a:off x="8309616" y="4768644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DCAB0D5-C5D7-4174-A4B1-659965508F06}"/>
              </a:ext>
            </a:extLst>
          </p:cNvPr>
          <p:cNvSpPr txBox="1"/>
          <p:nvPr/>
        </p:nvSpPr>
        <p:spPr>
          <a:xfrm>
            <a:off x="5651162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BEAB2B4-818F-4AD9-B416-8820B58CC70E}"/>
              </a:ext>
            </a:extLst>
          </p:cNvPr>
          <p:cNvSpPr txBox="1"/>
          <p:nvPr/>
        </p:nvSpPr>
        <p:spPr>
          <a:xfrm>
            <a:off x="6095844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11D67FE-E044-47E9-9125-BC56F40DC684}"/>
              </a:ext>
            </a:extLst>
          </p:cNvPr>
          <p:cNvSpPr txBox="1"/>
          <p:nvPr/>
        </p:nvSpPr>
        <p:spPr>
          <a:xfrm>
            <a:off x="6540526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AF5EF47-2801-4E05-A34F-362E7355B164}"/>
              </a:ext>
            </a:extLst>
          </p:cNvPr>
          <p:cNvSpPr txBox="1"/>
          <p:nvPr/>
        </p:nvSpPr>
        <p:spPr>
          <a:xfrm>
            <a:off x="6985208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7C6580C-A30F-4030-B683-FB5F0CA257D2}"/>
              </a:ext>
            </a:extLst>
          </p:cNvPr>
          <p:cNvSpPr txBox="1"/>
          <p:nvPr/>
        </p:nvSpPr>
        <p:spPr>
          <a:xfrm>
            <a:off x="7429890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08E1D6F-522E-470B-9433-E430CE5F198A}"/>
              </a:ext>
            </a:extLst>
          </p:cNvPr>
          <p:cNvSpPr txBox="1"/>
          <p:nvPr/>
        </p:nvSpPr>
        <p:spPr>
          <a:xfrm>
            <a:off x="8763936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5200145-38C3-43E4-BEE6-04153625C0E4}"/>
              </a:ext>
            </a:extLst>
          </p:cNvPr>
          <p:cNvSpPr txBox="1"/>
          <p:nvPr/>
        </p:nvSpPr>
        <p:spPr>
          <a:xfrm>
            <a:off x="9208618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3455E09-1C53-4A6C-9906-90CA913259AD}"/>
              </a:ext>
            </a:extLst>
          </p:cNvPr>
          <p:cNvSpPr txBox="1"/>
          <p:nvPr/>
        </p:nvSpPr>
        <p:spPr>
          <a:xfrm>
            <a:off x="9653300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197F202-28D2-4120-8E4F-226435FD4AFE}"/>
              </a:ext>
            </a:extLst>
          </p:cNvPr>
          <p:cNvSpPr txBox="1"/>
          <p:nvPr/>
        </p:nvSpPr>
        <p:spPr>
          <a:xfrm>
            <a:off x="10097983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75FD81C-B7A3-4214-A091-4223FBA36B48}"/>
              </a:ext>
            </a:extLst>
          </p:cNvPr>
          <p:cNvSpPr txBox="1"/>
          <p:nvPr/>
        </p:nvSpPr>
        <p:spPr>
          <a:xfrm>
            <a:off x="7874572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9514BDC-E585-4ED5-9E29-FF3EF881B1DD}"/>
              </a:ext>
            </a:extLst>
          </p:cNvPr>
          <p:cNvSpPr txBox="1"/>
          <p:nvPr/>
        </p:nvSpPr>
        <p:spPr>
          <a:xfrm>
            <a:off x="8319254" y="5189578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600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5" grpId="0"/>
      <p:bldP spid="106" grpId="0"/>
      <p:bldP spid="107" grpId="0"/>
      <p:bldP spid="108" grpId="0"/>
      <p:bldP spid="109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8.2, pgs. 457-465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8.3 Implementing a </a:t>
            </a:r>
            <a:r>
              <a:rPr lang="en-US" sz="2400" dirty="0" err="1"/>
              <a:t>Binary_Tree</a:t>
            </a:r>
            <a:r>
              <a:rPr lang="en-US" sz="2400" dirty="0"/>
              <a:t> Class</a:t>
            </a:r>
          </a:p>
          <a:p>
            <a:pPr algn="ctr"/>
            <a:r>
              <a:rPr lang="en-US" sz="2000" dirty="0"/>
              <a:t>The BTNode Class</a:t>
            </a:r>
          </a:p>
          <a:p>
            <a:pPr algn="ctr"/>
            <a:r>
              <a:rPr lang="en-US" sz="2000" dirty="0"/>
              <a:t>The </a:t>
            </a:r>
            <a:r>
              <a:rPr lang="en-US" sz="2000" dirty="0" err="1"/>
              <a:t>Binary_Tree</a:t>
            </a:r>
            <a:r>
              <a:rPr lang="en-US" sz="2000" dirty="0"/>
              <a:t> Class</a:t>
            </a:r>
          </a:p>
          <a:p>
            <a:pPr algn="ctr"/>
            <a:r>
              <a:rPr lang="en-US" sz="2000" dirty="0"/>
              <a:t>Copy Constructor, Assignment, and Destructor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600201"/>
            <a:ext cx="32670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8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dirty="0"/>
              <a:t>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8150" y="4419600"/>
            <a:ext cx="3117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6367788" y="1295400"/>
            <a:ext cx="4129999" cy="3124200"/>
          </a:xfrm>
        </p:spPr>
        <p:txBody>
          <a:bodyPr/>
          <a:lstStyle/>
          <a:p>
            <a:r>
              <a:rPr lang="en-US" sz="1800" dirty="0"/>
              <a:t>Like a linked list, a node consists of a data part and links to successor nodes.</a:t>
            </a:r>
          </a:p>
          <a:p>
            <a:r>
              <a:rPr lang="en-US" sz="1800" dirty="0"/>
              <a:t>So that we can store any kind of data in a tree node, we make the data part an object of type T.</a:t>
            </a:r>
          </a:p>
          <a:p>
            <a:r>
              <a:rPr lang="en-US" sz="1800" dirty="0"/>
              <a:t>A binary tree node must have links (pointers) to both its left and right subtrees.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368" y="1295401"/>
            <a:ext cx="67330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#ifndef BTNODE_H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#define BTNODE_H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</a:t>
            </a:r>
            <a:r>
              <a:rPr lang="en-US" sz="1200" b="1" dirty="0" err="1">
                <a:latin typeface="Consolas" panose="020B0609020204030204" pitchFamily="49" charset="0"/>
              </a:rPr>
              <a:t>sstream</a:t>
            </a:r>
            <a:r>
              <a:rPr lang="en-US" sz="1200" b="1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/** A node for a Binary Tree.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template&lt;</a:t>
            </a:r>
            <a:r>
              <a:rPr lang="en-US" sz="1200" b="1" dirty="0" err="1"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latin typeface="Consolas" panose="020B0609020204030204" pitchFamily="49" charset="0"/>
              </a:rPr>
              <a:t> T&gt;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struct BTNode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T data;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BTNode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* left;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BTNode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* right;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BTNode(const T&amp; d, </a:t>
            </a:r>
            <a:r>
              <a:rPr lang="en-US" sz="1200" b="1" dirty="0" err="1">
                <a:latin typeface="Consolas" panose="020B0609020204030204" pitchFamily="49" charset="0"/>
              </a:rPr>
              <a:t>BTNode</a:t>
            </a:r>
            <a:r>
              <a:rPr lang="en-US" sz="1200" b="1" dirty="0">
                <a:latin typeface="Consolas" panose="020B0609020204030204" pitchFamily="49" charset="0"/>
              </a:rPr>
              <a:t>* l = NULL, </a:t>
            </a:r>
            <a:r>
              <a:rPr lang="en-US" sz="1200" b="1" dirty="0" err="1">
                <a:latin typeface="Consolas" panose="020B0609020204030204" pitchFamily="49" charset="0"/>
              </a:rPr>
              <a:t>BTNode</a:t>
            </a:r>
            <a:r>
              <a:rPr lang="en-US" sz="1200" b="1" dirty="0">
                <a:latin typeface="Consolas" panose="020B0609020204030204" pitchFamily="49" charset="0"/>
              </a:rPr>
              <a:t>* r = NULL) 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data(d), left(l), right(r) {}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~BTNode() = default;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string toString() const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</a:t>
            </a:r>
            <a:r>
              <a:rPr lang="en-US" sz="1200" b="1" dirty="0" err="1">
                <a:latin typeface="Consolas" panose="020B0609020204030204" pitchFamily="49" charset="0"/>
              </a:rPr>
              <a:t>ostringstream</a:t>
            </a:r>
            <a:r>
              <a:rPr lang="en-US" sz="1200" b="1" dirty="0"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</a:rPr>
              <a:t>os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</a:t>
            </a:r>
            <a:r>
              <a:rPr lang="en-US" sz="1200" b="1" dirty="0" err="1">
                <a:latin typeface="Consolas" panose="020B0609020204030204" pitchFamily="49" charset="0"/>
              </a:rPr>
              <a:t>os</a:t>
            </a:r>
            <a:r>
              <a:rPr lang="en-US" sz="1200" b="1" dirty="0">
                <a:latin typeface="Consolas" panose="020B0609020204030204" pitchFamily="49" charset="0"/>
              </a:rPr>
              <a:t> &lt;&lt; data;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return </a:t>
            </a:r>
            <a:r>
              <a:rPr lang="en-US" sz="1200" b="1" dirty="0" err="1">
                <a:latin typeface="Consolas" panose="020B0609020204030204" pitchFamily="49" charset="0"/>
              </a:rPr>
              <a:t>os.str</a:t>
            </a:r>
            <a:r>
              <a:rPr lang="en-US" sz="12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friend ostream&amp;  operator&lt;&lt;(ostream&amp; out, const BTNode&lt;T&gt;&amp; node)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return out &lt;&lt; </a:t>
            </a:r>
            <a:r>
              <a:rPr lang="en-US" sz="1200" b="1" dirty="0" err="1">
                <a:latin typeface="Consolas" panose="020B0609020204030204" pitchFamily="49" charset="0"/>
              </a:rPr>
              <a:t>node.toString</a:t>
            </a:r>
            <a:r>
              <a:rPr lang="en-US" sz="12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 // end BTNode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#endif // BTNODE_H</a:t>
            </a:r>
          </a:p>
        </p:txBody>
      </p:sp>
    </p:spTree>
    <p:extLst>
      <p:ext uri="{BB962C8B-B14F-4D97-AF65-F5344CB8AC3E}">
        <p14:creationId xmlns:p14="http://schemas.microsoft.com/office/powerpoint/2010/main" val="21224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8.2, pgs. 457-465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8.4 Binary Search Trees</a:t>
            </a:r>
          </a:p>
          <a:p>
            <a:pPr algn="ctr"/>
            <a:r>
              <a:rPr lang="en-US" sz="2000" dirty="0"/>
              <a:t>Overview of a Binary Search Tree</a:t>
            </a:r>
          </a:p>
          <a:p>
            <a:pPr algn="ctr"/>
            <a:r>
              <a:rPr lang="en-US" sz="2000" dirty="0"/>
              <a:t>Performance</a:t>
            </a:r>
          </a:p>
          <a:p>
            <a:pPr algn="ctr"/>
            <a:r>
              <a:rPr lang="en-US" sz="2000" dirty="0"/>
              <a:t>The </a:t>
            </a:r>
            <a:r>
              <a:rPr lang="en-US" sz="2000" dirty="0" err="1"/>
              <a:t>Binary_Search_Tree</a:t>
            </a:r>
            <a:r>
              <a:rPr lang="en-US" sz="2000" dirty="0"/>
              <a:t> Class</a:t>
            </a:r>
          </a:p>
          <a:p>
            <a:pPr algn="ctr"/>
            <a:r>
              <a:rPr lang="en-US" sz="2000" dirty="0"/>
              <a:t>Insertion into a Binary Search Tree</a:t>
            </a:r>
          </a:p>
          <a:p>
            <a:pPr algn="ctr"/>
            <a:r>
              <a:rPr lang="en-US" sz="2000" dirty="0"/>
              <a:t>Removal from a Binary Search 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600201"/>
            <a:ext cx="32670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5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139" y="1295401"/>
            <a:ext cx="9564137" cy="1549707"/>
          </a:xfrm>
        </p:spPr>
        <p:txBody>
          <a:bodyPr/>
          <a:lstStyle/>
          <a:p>
            <a:r>
              <a:rPr lang="en-US" dirty="0"/>
              <a:t>"A </a:t>
            </a:r>
            <a:r>
              <a:rPr lang="en-US" b="1" dirty="0">
                <a:solidFill>
                  <a:srgbClr val="FF0000"/>
                </a:solidFill>
              </a:rPr>
              <a:t>Binary Search Tree</a:t>
            </a:r>
            <a:r>
              <a:rPr lang="en-US" dirty="0"/>
              <a:t> (sometimes called an ordered or sorted binary tree) is a node-based data structure where each node references a value, a left child, and a right child.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8139" y="2514601"/>
            <a:ext cx="6283859" cy="389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 a Binary Search Tree (BST)</a:t>
            </a:r>
          </a:p>
          <a:p>
            <a:pPr lvl="1"/>
            <a:r>
              <a:rPr lang="en-US" dirty="0"/>
              <a:t>the left subtree of a node contains only nodes with values less than the node's value,</a:t>
            </a:r>
          </a:p>
          <a:p>
            <a:pPr lvl="1"/>
            <a:r>
              <a:rPr lang="en-US" dirty="0"/>
              <a:t>the right subtree of a node contains only nodes with values greater than the node's value,</a:t>
            </a:r>
          </a:p>
          <a:p>
            <a:pPr lvl="1"/>
            <a:r>
              <a:rPr lang="en-US" dirty="0"/>
              <a:t>there are no duplicate nodes,</a:t>
            </a:r>
          </a:p>
          <a:p>
            <a:pPr lvl="1"/>
            <a:r>
              <a:rPr lang="en-US" dirty="0"/>
              <a:t>and both left and right subtrees of a node must also be binary search trees.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7E5C72-06B2-4332-83CE-E876E91C6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65" y="3041969"/>
            <a:ext cx="2819400" cy="31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40080" y="1371600"/>
            <a:ext cx="5202988" cy="2973538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bool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search</a:t>
            </a:r>
            <a:r>
              <a:rPr lang="en-US" sz="2000" b="1" dirty="0">
                <a:latin typeface="Comic Sans MS" panose="030F0702030302020204" pitchFamily="66" charset="0"/>
              </a:rPr>
              <a:t>(</a:t>
            </a:r>
            <a:r>
              <a:rPr lang="en-US" sz="2000" b="1" i="1" dirty="0">
                <a:latin typeface="Comic Sans MS" panose="030F0702030302020204" pitchFamily="66" charset="0"/>
              </a:rPr>
              <a:t>node, value</a:t>
            </a:r>
            <a:r>
              <a:rPr lang="en-US" sz="2000" b="1" dirty="0"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</a:t>
            </a:r>
            <a:r>
              <a:rPr lang="en-US" sz="2000" b="1" i="1" dirty="0">
                <a:latin typeface="Comic Sans MS" panose="030F0702030302020204" pitchFamily="66" charset="0"/>
              </a:rPr>
              <a:t>node</a:t>
            </a:r>
            <a:r>
              <a:rPr lang="en-US" sz="2000" b="1" dirty="0">
                <a:latin typeface="Comic Sans MS" panose="030F0702030302020204" pitchFamily="66" charset="0"/>
              </a:rPr>
              <a:t> is NULL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       return false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2000" b="1" dirty="0">
                <a:latin typeface="Comic Sans MS" panose="030F0702030302020204" pitchFamily="66" charset="0"/>
              </a:rPr>
              <a:t>if </a:t>
            </a:r>
            <a:r>
              <a:rPr lang="en-US" sz="2000" b="1" i="1" dirty="0" err="1">
                <a:latin typeface="Comic Sans MS" panose="030F0702030302020204" pitchFamily="66" charset="0"/>
              </a:rPr>
              <a:t>node.value</a:t>
            </a:r>
            <a:r>
              <a:rPr lang="en-US" sz="2000" b="1" dirty="0">
                <a:latin typeface="Comic Sans MS" panose="030F0702030302020204" pitchFamily="66" charset="0"/>
              </a:rPr>
              <a:t> == </a:t>
            </a:r>
            <a:r>
              <a:rPr lang="en-US" sz="2000" b="1" i="1" dirty="0">
                <a:latin typeface="Comic Sans MS" panose="030F0702030302020204" pitchFamily="66" charset="0"/>
              </a:rPr>
              <a:t>value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       return </a:t>
            </a:r>
            <a:r>
              <a:rPr lang="en-US" sz="2000" b="1" i="1" dirty="0">
                <a:latin typeface="Comic Sans MS" panose="030F0702030302020204" pitchFamily="66" charset="0"/>
              </a:rPr>
              <a:t>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en-US" sz="2000" b="1" dirty="0">
                <a:latin typeface="Comic Sans MS" panose="030F0702030302020204" pitchFamily="66" charset="0"/>
              </a:rPr>
              <a:t>if </a:t>
            </a:r>
            <a:r>
              <a:rPr lang="en-US" sz="2000" b="1" i="1" dirty="0">
                <a:latin typeface="Comic Sans MS" panose="030F0702030302020204" pitchFamily="66" charset="0"/>
              </a:rPr>
              <a:t>value </a:t>
            </a:r>
            <a:r>
              <a:rPr lang="en-US" sz="2000" b="1" dirty="0">
                <a:latin typeface="Comic Sans MS" panose="030F0702030302020204" pitchFamily="66" charset="0"/>
              </a:rPr>
              <a:t>&lt; </a:t>
            </a:r>
            <a:r>
              <a:rPr lang="en-US" sz="2000" b="1" i="1" dirty="0" err="1">
                <a:latin typeface="Comic Sans MS" panose="030F0702030302020204" pitchFamily="66" charset="0"/>
              </a:rPr>
              <a:t>node.value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       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search</a:t>
            </a:r>
            <a:r>
              <a:rPr lang="en-US" sz="2000" b="1" dirty="0">
                <a:latin typeface="Comic Sans MS" panose="030F0702030302020204" pitchFamily="66" charset="0"/>
              </a:rPr>
              <a:t>(</a:t>
            </a:r>
            <a:r>
              <a:rPr lang="en-US" sz="2000" b="1" i="1" dirty="0" err="1">
                <a:latin typeface="Comic Sans MS" panose="030F0702030302020204" pitchFamily="66" charset="0"/>
              </a:rPr>
              <a:t>node.left</a:t>
            </a:r>
            <a:r>
              <a:rPr lang="en-US" sz="2000" b="1" i="1" dirty="0">
                <a:latin typeface="Comic Sans MS" panose="030F0702030302020204" pitchFamily="66" charset="0"/>
              </a:rPr>
              <a:t>, value</a:t>
            </a:r>
            <a:r>
              <a:rPr lang="en-US" sz="2000" b="1" dirty="0"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search</a:t>
            </a:r>
            <a:r>
              <a:rPr lang="en-US" sz="2000" b="1" dirty="0">
                <a:latin typeface="Comic Sans MS" panose="030F0702030302020204" pitchFamily="66" charset="0"/>
              </a:rPr>
              <a:t>(</a:t>
            </a:r>
            <a:r>
              <a:rPr lang="en-US" sz="20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2000" b="1" i="1" dirty="0">
                <a:latin typeface="Comic Sans MS" panose="030F0702030302020204" pitchFamily="66" charset="0"/>
              </a:rPr>
              <a:t>, value</a:t>
            </a:r>
            <a:r>
              <a:rPr lang="en-US" sz="2000" b="1" dirty="0"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771363" y="3957180"/>
            <a:ext cx="4652622" cy="2672163"/>
            <a:chOff x="4323738" y="2150875"/>
            <a:chExt cx="4652622" cy="267216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436085" y="3747081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940846" y="3756607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287318" y="3811525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8149659" y="3811525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620000" y="2844800"/>
              <a:ext cx="465697" cy="457200"/>
              <a:chOff x="4648200" y="1676400"/>
              <a:chExt cx="465697" cy="45720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7035800" y="3549937"/>
              <a:ext cx="457200" cy="457200"/>
              <a:chOff x="4648200" y="1676400"/>
              <a:chExt cx="457200" cy="4572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654046" y="1720334"/>
                <a:ext cx="447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8229600" y="3571125"/>
              <a:ext cx="457200" cy="457200"/>
              <a:chOff x="4648200" y="1676400"/>
              <a:chExt cx="457200" cy="457200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23084" y="4365838"/>
              <a:ext cx="457200" cy="457200"/>
              <a:chOff x="4648200" y="1676400"/>
              <a:chExt cx="457200" cy="4572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721122" y="4365838"/>
              <a:ext cx="457200" cy="457200"/>
              <a:chOff x="4648200" y="1676400"/>
              <a:chExt cx="457200" cy="4572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7320468" y="4365838"/>
              <a:ext cx="461216" cy="457200"/>
              <a:chOff x="4648200" y="1676400"/>
              <a:chExt cx="461216" cy="4572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658195" y="1720334"/>
                <a:ext cx="451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7902165" y="4365838"/>
              <a:ext cx="499004" cy="457200"/>
              <a:chOff x="4630551" y="1676400"/>
              <a:chExt cx="499004" cy="4572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8519160" y="4365838"/>
              <a:ext cx="457200" cy="457200"/>
              <a:chOff x="4648200" y="1676400"/>
              <a:chExt cx="457200" cy="4572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665000" y="1720334"/>
                <a:ext cx="44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  <p:sp>
        <p:nvSpPr>
          <p:cNvPr id="66" name="Content Placeholder 2"/>
          <p:cNvSpPr txBox="1">
            <a:spLocks/>
          </p:cNvSpPr>
          <p:nvPr/>
        </p:nvSpPr>
        <p:spPr>
          <a:xfrm>
            <a:off x="854037" y="4664749"/>
            <a:ext cx="3642335" cy="399622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Comic Sans MS" panose="030F0702030302020204" pitchFamily="66" charset="0"/>
              </a:rPr>
              <a:t>Find node 9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6C5AE5-422A-4DEA-AAEA-E80D1B313979}"/>
              </a:ext>
            </a:extLst>
          </p:cNvPr>
          <p:cNvGrpSpPr/>
          <p:nvPr/>
        </p:nvGrpSpPr>
        <p:grpSpPr>
          <a:xfrm>
            <a:off x="847143" y="4188355"/>
            <a:ext cx="8220482" cy="1195627"/>
            <a:chOff x="847143" y="4188355"/>
            <a:chExt cx="8220482" cy="119562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345FF4A-3049-4846-8EE4-D8A7C577F65A}"/>
                </a:ext>
              </a:extLst>
            </p:cNvPr>
            <p:cNvCxnSpPr/>
            <p:nvPr/>
          </p:nvCxnSpPr>
          <p:spPr>
            <a:xfrm>
              <a:off x="8483425" y="4188355"/>
              <a:ext cx="584200" cy="3509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595DA2DC-A8C5-4CCF-8C53-F9E15F501DC8}"/>
                </a:ext>
              </a:extLst>
            </p:cNvPr>
            <p:cNvSpPr txBox="1">
              <a:spLocks/>
            </p:cNvSpPr>
            <p:nvPr/>
          </p:nvSpPr>
          <p:spPr>
            <a:xfrm>
              <a:off x="847143" y="5040438"/>
              <a:ext cx="3642335" cy="343544"/>
            </a:xfrm>
            <a:prstGeom prst="rect">
              <a:avLst/>
            </a:prstGeom>
          </p:spPr>
          <p:txBody>
            <a:bodyPr/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ts val="0"/>
                </a:spcBef>
                <a:buSzPct val="100000"/>
                <a:buFont typeface="+mj-lt"/>
                <a:buAutoNum type="arabicPeriod"/>
              </a:pPr>
              <a:r>
                <a:rPr lang="en-US" sz="1600" b="1" dirty="0">
                  <a:latin typeface="Comic Sans MS" panose="030F0702030302020204" pitchFamily="66" charset="0"/>
                </a:rPr>
                <a:t>Go right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241B34-0908-4A94-BD85-47AA98BE520F}"/>
              </a:ext>
            </a:extLst>
          </p:cNvPr>
          <p:cNvGrpSpPr/>
          <p:nvPr/>
        </p:nvGrpSpPr>
        <p:grpSpPr>
          <a:xfrm>
            <a:off x="836705" y="4929754"/>
            <a:ext cx="8068439" cy="706836"/>
            <a:chOff x="836705" y="4929754"/>
            <a:chExt cx="8068439" cy="706836"/>
          </a:xfrm>
        </p:grpSpPr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A4150D68-2D41-49C9-9140-8B6DFBFC5C94}"/>
                </a:ext>
              </a:extLst>
            </p:cNvPr>
            <p:cNvSpPr txBox="1">
              <a:spLocks/>
            </p:cNvSpPr>
            <p:nvPr/>
          </p:nvSpPr>
          <p:spPr>
            <a:xfrm>
              <a:off x="836705" y="5293046"/>
              <a:ext cx="3642335" cy="343544"/>
            </a:xfrm>
            <a:prstGeom prst="rect">
              <a:avLst/>
            </a:prstGeom>
          </p:spPr>
          <p:txBody>
            <a:bodyPr/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ts val="0"/>
                </a:spcBef>
                <a:buSzPct val="100000"/>
                <a:buFont typeface="+mj-lt"/>
                <a:buAutoNum type="arabicPeriod" startAt="2"/>
              </a:pPr>
              <a:r>
                <a:rPr lang="en-US" sz="1600" b="1" dirty="0">
                  <a:latin typeface="Comic Sans MS" panose="030F0702030302020204" pitchFamily="66" charset="0"/>
                </a:rPr>
                <a:t>Go left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3B787B1-B081-4C77-A109-14F9DE4F7A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7991" y="4929754"/>
              <a:ext cx="227153" cy="29031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D6DDDA-4F18-48C4-B3E9-0C65620EF96D}"/>
              </a:ext>
            </a:extLst>
          </p:cNvPr>
          <p:cNvGrpSpPr/>
          <p:nvPr/>
        </p:nvGrpSpPr>
        <p:grpSpPr>
          <a:xfrm>
            <a:off x="838793" y="5545654"/>
            <a:ext cx="7619385" cy="582555"/>
            <a:chOff x="838793" y="5545654"/>
            <a:chExt cx="7619385" cy="582555"/>
          </a:xfrm>
        </p:grpSpPr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37621A0D-1859-4DC4-B2DE-80F617A9B665}"/>
                </a:ext>
              </a:extLst>
            </p:cNvPr>
            <p:cNvSpPr txBox="1">
              <a:spLocks/>
            </p:cNvSpPr>
            <p:nvPr/>
          </p:nvSpPr>
          <p:spPr>
            <a:xfrm>
              <a:off x="838793" y="5545654"/>
              <a:ext cx="3642335" cy="343544"/>
            </a:xfrm>
            <a:prstGeom prst="rect">
              <a:avLst/>
            </a:prstGeom>
          </p:spPr>
          <p:txBody>
            <a:bodyPr/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ts val="0"/>
                </a:spcBef>
                <a:buSzPct val="100000"/>
                <a:buFont typeface="+mj-lt"/>
                <a:buAutoNum type="arabicPeriod" startAt="3"/>
              </a:pPr>
              <a:r>
                <a:rPr lang="en-US" sz="1600" b="1" dirty="0">
                  <a:latin typeface="Comic Sans MS" panose="030F0702030302020204" pitchFamily="66" charset="0"/>
                </a:rPr>
                <a:t>Go left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BA4C73A-0436-47C4-806C-B7FA23333D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6731" y="5825669"/>
              <a:ext cx="141447" cy="30254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18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773649" y="3957238"/>
            <a:ext cx="4652622" cy="2672163"/>
            <a:chOff x="4323738" y="3957237"/>
            <a:chExt cx="4652622" cy="2672163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635555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436085" y="5553443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7275186" y="4876473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287318" y="5617887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852999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552338" y="5585363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464491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6678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98810" y="5640281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412612" y="3957237"/>
              <a:ext cx="457200" cy="457200"/>
              <a:chOff x="4648200" y="1676400"/>
              <a:chExt cx="457200" cy="457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05224" y="4651162"/>
              <a:ext cx="457200" cy="457200"/>
              <a:chOff x="4648200" y="1676400"/>
              <a:chExt cx="457200" cy="457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620000" y="4651162"/>
              <a:ext cx="465697" cy="457200"/>
              <a:chOff x="4648200" y="1676400"/>
              <a:chExt cx="465697" cy="457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648200" y="5356299"/>
              <a:ext cx="457200" cy="457200"/>
              <a:chOff x="4648200" y="1676400"/>
              <a:chExt cx="457200" cy="457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035800" y="5356299"/>
              <a:ext cx="457200" cy="457200"/>
              <a:chOff x="4648200" y="1676400"/>
              <a:chExt cx="457200" cy="457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54046" y="1720334"/>
                <a:ext cx="447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29600" y="5377487"/>
              <a:ext cx="457200" cy="457200"/>
              <a:chOff x="4648200" y="1676400"/>
              <a:chExt cx="457200" cy="457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323738" y="6172200"/>
              <a:ext cx="457200" cy="457200"/>
              <a:chOff x="4648200" y="1676400"/>
              <a:chExt cx="457200" cy="4572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923084" y="6172200"/>
              <a:ext cx="457200" cy="457200"/>
              <a:chOff x="4648200" y="1676400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320468" y="6172200"/>
              <a:ext cx="461216" cy="457200"/>
              <a:chOff x="4648200" y="1676400"/>
              <a:chExt cx="461216" cy="457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658195" y="1720334"/>
                <a:ext cx="451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519160" y="6172200"/>
              <a:ext cx="457200" cy="457200"/>
              <a:chOff x="4648200" y="1676400"/>
              <a:chExt cx="457200" cy="4572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665000" y="1720334"/>
                <a:ext cx="44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  <p:sp>
        <p:nvSpPr>
          <p:cNvPr id="74" name="Content Placeholder 2"/>
          <p:cNvSpPr txBox="1">
            <a:spLocks/>
          </p:cNvSpPr>
          <p:nvPr/>
        </p:nvSpPr>
        <p:spPr>
          <a:xfrm>
            <a:off x="658369" y="1371600"/>
            <a:ext cx="6299594" cy="3061556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bool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insert</a:t>
            </a:r>
            <a:r>
              <a:rPr lang="en-US" sz="2000" b="1" dirty="0">
                <a:latin typeface="Comic Sans MS" panose="030F0702030302020204" pitchFamily="66" charset="0"/>
              </a:rPr>
              <a:t>(Node*&amp; node, const T&amp; data)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is NULL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	node = new Node(data)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	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2000" b="1" dirty="0">
                <a:latin typeface="Comic Sans MS" panose="030F0702030302020204" pitchFamily="66" charset="0"/>
              </a:rPr>
              <a:t>if data == node-&gt;data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	return false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en-US" sz="2000" b="1" dirty="0">
                <a:latin typeface="Comic Sans MS" panose="030F0702030302020204" pitchFamily="66" charset="0"/>
              </a:rPr>
              <a:t>if data &lt; node-&gt;data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	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insert</a:t>
            </a:r>
            <a:r>
              <a:rPr lang="en-US" sz="2000" b="1" dirty="0">
                <a:latin typeface="Comic Sans MS" panose="030F0702030302020204" pitchFamily="66" charset="0"/>
              </a:rPr>
              <a:t>(node-&gt;left, data);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en-US" sz="2000" b="1" dirty="0">
                <a:latin typeface="Comic Sans MS" panose="030F0702030302020204" pitchFamily="66" charset="0"/>
              </a:rPr>
              <a:t>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insert</a:t>
            </a:r>
            <a:r>
              <a:rPr lang="en-US" sz="2000" b="1" dirty="0">
                <a:latin typeface="Comic Sans MS" panose="030F0702030302020204" pitchFamily="66" charset="0"/>
              </a:rPr>
              <a:t>(node-&gt;right, data);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1447800" y="4664750"/>
            <a:ext cx="3642335" cy="957305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Comic Sans MS" panose="030F0702030302020204" pitchFamily="66" charset="0"/>
              </a:rPr>
              <a:t>Insert node 6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Go left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Insert as 4's right child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5773649" y="3957238"/>
            <a:ext cx="4652622" cy="2672163"/>
            <a:chOff x="4323738" y="3957237"/>
            <a:chExt cx="4652622" cy="2672163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6635555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436085" y="5553443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7275186" y="4876473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7852999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4552338" y="5585363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5464491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4886678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4898810" y="5640281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5464491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6412612" y="3957237"/>
              <a:ext cx="457200" cy="457200"/>
              <a:chOff x="4648200" y="1676400"/>
              <a:chExt cx="457200" cy="457200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5205224" y="4651162"/>
              <a:ext cx="457200" cy="457200"/>
              <a:chOff x="4648200" y="1676400"/>
              <a:chExt cx="457200" cy="457200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7620000" y="4651162"/>
              <a:ext cx="465697" cy="457200"/>
              <a:chOff x="4648200" y="1676400"/>
              <a:chExt cx="465697" cy="457200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4648200" y="5356299"/>
              <a:ext cx="457200" cy="457200"/>
              <a:chOff x="4648200" y="1676400"/>
              <a:chExt cx="457200" cy="45720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5842000" y="5356299"/>
              <a:ext cx="457200" cy="457200"/>
              <a:chOff x="4648200" y="1676400"/>
              <a:chExt cx="457200" cy="457200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7035800" y="5356299"/>
              <a:ext cx="457200" cy="457200"/>
              <a:chOff x="4648200" y="1676400"/>
              <a:chExt cx="457200" cy="4572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4654046" y="1720334"/>
                <a:ext cx="447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229600" y="5377487"/>
              <a:ext cx="457200" cy="457200"/>
              <a:chOff x="4648200" y="1676400"/>
              <a:chExt cx="457200" cy="45720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4323738" y="6172200"/>
              <a:ext cx="457200" cy="457200"/>
              <a:chOff x="4648200" y="1676400"/>
              <a:chExt cx="457200" cy="457200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4923084" y="6172200"/>
              <a:ext cx="457200" cy="457200"/>
              <a:chOff x="4648200" y="1676400"/>
              <a:chExt cx="457200" cy="45720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8519160" y="6172200"/>
              <a:ext cx="457200" cy="457200"/>
              <a:chOff x="4648200" y="1676400"/>
              <a:chExt cx="457200" cy="457200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665000" y="1720334"/>
                <a:ext cx="44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773649" y="3957238"/>
            <a:ext cx="4652622" cy="2672163"/>
            <a:chOff x="4323738" y="3957237"/>
            <a:chExt cx="4652622" cy="2672163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6635555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436085" y="5553443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7275186" y="4876473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287318" y="5617887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8149659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852999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4552338" y="5585363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464491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4886678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898810" y="5640281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464491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6412612" y="3957237"/>
              <a:ext cx="457200" cy="457200"/>
              <a:chOff x="4648200" y="1676400"/>
              <a:chExt cx="457200" cy="4572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205224" y="4651162"/>
              <a:ext cx="457200" cy="457200"/>
              <a:chOff x="4648200" y="1676400"/>
              <a:chExt cx="457200" cy="45720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7620000" y="4651162"/>
              <a:ext cx="465697" cy="457200"/>
              <a:chOff x="4648200" y="1676400"/>
              <a:chExt cx="465697" cy="45720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4648200" y="5356299"/>
              <a:ext cx="457200" cy="457200"/>
              <a:chOff x="4648200" y="1676400"/>
              <a:chExt cx="457200" cy="45720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842000" y="5356299"/>
              <a:ext cx="457200" cy="457200"/>
              <a:chOff x="4648200" y="1676400"/>
              <a:chExt cx="457200" cy="45720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7035800" y="5356299"/>
              <a:ext cx="457200" cy="457200"/>
              <a:chOff x="4648200" y="1676400"/>
              <a:chExt cx="457200" cy="4572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654046" y="1720334"/>
                <a:ext cx="447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8229600" y="5377487"/>
              <a:ext cx="457200" cy="457200"/>
              <a:chOff x="4648200" y="1676400"/>
              <a:chExt cx="457200" cy="45720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4323738" y="6172200"/>
              <a:ext cx="457200" cy="457200"/>
              <a:chOff x="4648200" y="1676400"/>
              <a:chExt cx="457200" cy="45720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923084" y="6172200"/>
              <a:ext cx="457200" cy="457200"/>
              <a:chOff x="4648200" y="1676400"/>
              <a:chExt cx="457200" cy="4572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7320468" y="6172200"/>
              <a:ext cx="461216" cy="457200"/>
              <a:chOff x="4648200" y="1676400"/>
              <a:chExt cx="461216" cy="4572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4658195" y="1720334"/>
                <a:ext cx="451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902165" y="6172200"/>
              <a:ext cx="499004" cy="457200"/>
              <a:chOff x="4630551" y="1676400"/>
              <a:chExt cx="499004" cy="4572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8519160" y="6172200"/>
              <a:ext cx="457200" cy="457200"/>
              <a:chOff x="4648200" y="1676400"/>
              <a:chExt cx="457200" cy="45720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665000" y="1720334"/>
                <a:ext cx="44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  <p:sp>
        <p:nvSpPr>
          <p:cNvPr id="180" name="Content Placeholder 2"/>
          <p:cNvSpPr txBox="1">
            <a:spLocks/>
          </p:cNvSpPr>
          <p:nvPr/>
        </p:nvSpPr>
        <p:spPr>
          <a:xfrm>
            <a:off x="1447801" y="5672096"/>
            <a:ext cx="3642335" cy="957305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Comic Sans MS" panose="030F0702030302020204" pitchFamily="66" charset="0"/>
              </a:rPr>
              <a:t>Insert node 13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Go right, right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Insert as 14's </a:t>
            </a:r>
            <a:r>
              <a:rPr lang="en-US" sz="1600" b="1" dirty="0" err="1">
                <a:latin typeface="Comic Sans MS" panose="030F0702030302020204" pitchFamily="66" charset="0"/>
              </a:rPr>
              <a:t>leftchild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 bldLvl="2"/>
      <p:bldP spid="180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BFEBF72-6B20-4CCF-B9CE-20294124231D}"/>
              </a:ext>
            </a:extLst>
          </p:cNvPr>
          <p:cNvSpPr/>
          <p:nvPr/>
        </p:nvSpPr>
        <p:spPr>
          <a:xfrm>
            <a:off x="2394920" y="3368322"/>
            <a:ext cx="24586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000" b="1" dirty="0">
                <a:latin typeface="Comic Sans MS" panose="030F0702030302020204" pitchFamily="66" charset="0"/>
              </a:rPr>
              <a:t>Insert node 38</a:t>
            </a:r>
          </a:p>
          <a:p>
            <a:pPr>
              <a:buSzPct val="100000"/>
            </a:pPr>
            <a:r>
              <a:rPr lang="en-US" sz="2000" b="1" dirty="0">
                <a:latin typeface="Comic Sans MS" panose="030F0702030302020204" pitchFamily="66" charset="0"/>
              </a:rPr>
              <a:t>Insert node 35</a:t>
            </a:r>
          </a:p>
          <a:p>
            <a:pPr>
              <a:buSzPct val="100000"/>
            </a:pPr>
            <a:r>
              <a:rPr lang="en-US" sz="2000" b="1" dirty="0">
                <a:latin typeface="Comic Sans MS" panose="030F0702030302020204" pitchFamily="66" charset="0"/>
              </a:rPr>
              <a:t>Insert node 80</a:t>
            </a:r>
          </a:p>
          <a:p>
            <a:pPr>
              <a:buSzPct val="100000"/>
            </a:pPr>
            <a:r>
              <a:rPr lang="en-US" sz="2000" b="1" dirty="0">
                <a:latin typeface="Comic Sans MS" panose="030F0702030302020204" pitchFamily="66" charset="0"/>
              </a:rPr>
              <a:t>Insert node 2</a:t>
            </a:r>
          </a:p>
          <a:p>
            <a:pPr>
              <a:buSzPct val="100000"/>
            </a:pPr>
            <a:r>
              <a:rPr lang="en-US" sz="2000" b="1" dirty="0">
                <a:latin typeface="Comic Sans MS" panose="030F0702030302020204" pitchFamily="66" charset="0"/>
              </a:rPr>
              <a:t>Insert node 3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1898CF2-AD99-451E-A254-6AD1CFB57D6E}"/>
              </a:ext>
            </a:extLst>
          </p:cNvPr>
          <p:cNvGrpSpPr/>
          <p:nvPr/>
        </p:nvGrpSpPr>
        <p:grpSpPr>
          <a:xfrm>
            <a:off x="5257800" y="2438400"/>
            <a:ext cx="4775548" cy="3505200"/>
            <a:chOff x="1897101" y="4038599"/>
            <a:chExt cx="3208302" cy="2509126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C5B79DC-0310-46D0-A2C3-BE1C41D83C2E}"/>
                </a:ext>
              </a:extLst>
            </p:cNvPr>
            <p:cNvCxnSpPr/>
            <p:nvPr/>
          </p:nvCxnSpPr>
          <p:spPr>
            <a:xfrm>
              <a:off x="3363162" y="4204341"/>
              <a:ext cx="861993" cy="5092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0506F34-4610-4490-B925-764DE1EE58AE}"/>
                </a:ext>
              </a:extLst>
            </p:cNvPr>
            <p:cNvCxnSpPr/>
            <p:nvPr/>
          </p:nvCxnSpPr>
          <p:spPr>
            <a:xfrm>
              <a:off x="4703279" y="5182999"/>
              <a:ext cx="236363" cy="5990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82522A6-FFA7-48BB-9231-303C59A88E4F}"/>
                </a:ext>
              </a:extLst>
            </p:cNvPr>
            <p:cNvCxnSpPr/>
            <p:nvPr/>
          </p:nvCxnSpPr>
          <p:spPr>
            <a:xfrm flipH="1">
              <a:off x="4261659" y="5783148"/>
              <a:ext cx="246022" cy="5846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59173EA-EC5E-4045-998F-A3D39D7BDC71}"/>
                </a:ext>
              </a:extLst>
            </p:cNvPr>
            <p:cNvCxnSpPr/>
            <p:nvPr/>
          </p:nvCxnSpPr>
          <p:spPr>
            <a:xfrm flipH="1">
              <a:off x="3839233" y="4697646"/>
              <a:ext cx="396701" cy="531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2E91040-AAF8-44FB-BA64-C2CE3BBA75A9}"/>
                </a:ext>
              </a:extLst>
            </p:cNvPr>
            <p:cNvCxnSpPr/>
            <p:nvPr/>
          </p:nvCxnSpPr>
          <p:spPr>
            <a:xfrm>
              <a:off x="4519534" y="5822522"/>
              <a:ext cx="180755" cy="5452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B5CA676-C802-431F-BC80-A3B578085471}"/>
                </a:ext>
              </a:extLst>
            </p:cNvPr>
            <p:cNvCxnSpPr/>
            <p:nvPr/>
          </p:nvCxnSpPr>
          <p:spPr>
            <a:xfrm flipH="1">
              <a:off x="4490095" y="5229202"/>
              <a:ext cx="243554" cy="552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342BF67-9990-43EE-8193-68E748DC7B0E}"/>
                </a:ext>
              </a:extLst>
            </p:cNvPr>
            <p:cNvCxnSpPr/>
            <p:nvPr/>
          </p:nvCxnSpPr>
          <p:spPr>
            <a:xfrm>
              <a:off x="4269294" y="4721715"/>
              <a:ext cx="430996" cy="4928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42352A3-6D1B-478D-AA4D-EF23E3F730F0}"/>
                </a:ext>
              </a:extLst>
            </p:cNvPr>
            <p:cNvCxnSpPr/>
            <p:nvPr/>
          </p:nvCxnSpPr>
          <p:spPr>
            <a:xfrm flipH="1">
              <a:off x="2460582" y="5795424"/>
              <a:ext cx="246022" cy="5846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CF18B89A-1B9B-4C2B-B00A-2D3EC256E934}"/>
                </a:ext>
              </a:extLst>
            </p:cNvPr>
            <p:cNvCxnSpPr/>
            <p:nvPr/>
          </p:nvCxnSpPr>
          <p:spPr>
            <a:xfrm flipH="1">
              <a:off x="2491551" y="4165701"/>
              <a:ext cx="861993" cy="5092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36A8B53-9CFF-4583-AB44-EA34BED0B8AD}"/>
                </a:ext>
              </a:extLst>
            </p:cNvPr>
            <p:cNvCxnSpPr/>
            <p:nvPr/>
          </p:nvCxnSpPr>
          <p:spPr>
            <a:xfrm flipH="1">
              <a:off x="2061490" y="4713701"/>
              <a:ext cx="396701" cy="531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7F9FBAD-EC02-46EC-8330-DF17AC010262}"/>
                </a:ext>
              </a:extLst>
            </p:cNvPr>
            <p:cNvCxnSpPr/>
            <p:nvPr/>
          </p:nvCxnSpPr>
          <p:spPr>
            <a:xfrm>
              <a:off x="2718458" y="5834797"/>
              <a:ext cx="180755" cy="5452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598680C-33B1-42B8-B7B8-A19CE2ACB6B3}"/>
                </a:ext>
              </a:extLst>
            </p:cNvPr>
            <p:cNvCxnSpPr/>
            <p:nvPr/>
          </p:nvCxnSpPr>
          <p:spPr>
            <a:xfrm flipH="1">
              <a:off x="2688820" y="5211643"/>
              <a:ext cx="238398" cy="5788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71CB8E9-7B6A-4E9F-8AC8-B29337ACC91E}"/>
                </a:ext>
              </a:extLst>
            </p:cNvPr>
            <p:cNvCxnSpPr/>
            <p:nvPr/>
          </p:nvCxnSpPr>
          <p:spPr>
            <a:xfrm>
              <a:off x="2491551" y="4737770"/>
              <a:ext cx="430996" cy="4928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F797892-BAA6-49FC-93EE-0F2AE2322540}"/>
                </a:ext>
              </a:extLst>
            </p:cNvPr>
            <p:cNvGrpSpPr/>
            <p:nvPr/>
          </p:nvGrpSpPr>
          <p:grpSpPr>
            <a:xfrm>
              <a:off x="3152157" y="4038599"/>
              <a:ext cx="429245" cy="327789"/>
              <a:chOff x="4587637" y="1676400"/>
              <a:chExt cx="576716" cy="457200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070FE4A-D8EE-43A6-8258-B606376E2D16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E51DAEA-8034-46A9-8489-A1EB05372CE4}"/>
                  </a:ext>
                </a:extLst>
              </p:cNvPr>
              <p:cNvSpPr txBox="1"/>
              <p:nvPr/>
            </p:nvSpPr>
            <p:spPr>
              <a:xfrm>
                <a:off x="4587637" y="1720333"/>
                <a:ext cx="576716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40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A8DFA485-2B83-4371-8CC2-6E9FEAA00A1D}"/>
                </a:ext>
              </a:extLst>
            </p:cNvPr>
            <p:cNvGrpSpPr/>
            <p:nvPr/>
          </p:nvGrpSpPr>
          <p:grpSpPr>
            <a:xfrm>
              <a:off x="2298581" y="4536109"/>
              <a:ext cx="340289" cy="327789"/>
              <a:chOff x="4648200" y="1676400"/>
              <a:chExt cx="457200" cy="457200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D885B6A-7025-4233-8A74-489A0D001C77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ADC5E41-9075-4C15-81FD-B42785512E9F}"/>
                  </a:ext>
                </a:extLst>
              </p:cNvPr>
              <p:cNvSpPr txBox="1"/>
              <p:nvPr/>
            </p:nvSpPr>
            <p:spPr>
              <a:xfrm>
                <a:off x="4724400" y="1720333"/>
                <a:ext cx="304800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A4BB322-7C54-4B96-92D1-24C45E10E14B}"/>
                </a:ext>
              </a:extLst>
            </p:cNvPr>
            <p:cNvGrpSpPr/>
            <p:nvPr/>
          </p:nvGrpSpPr>
          <p:grpSpPr>
            <a:xfrm>
              <a:off x="4077839" y="4536108"/>
              <a:ext cx="373705" cy="327789"/>
              <a:chOff x="4623964" y="1676400"/>
              <a:chExt cx="502095" cy="457200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91814AD1-20B4-4CAB-B089-24A8BC8BD493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34202029-3478-4C61-B2FF-A033A4DD7E21}"/>
                  </a:ext>
                </a:extLst>
              </p:cNvPr>
              <p:cNvSpPr txBox="1"/>
              <p:nvPr/>
            </p:nvSpPr>
            <p:spPr>
              <a:xfrm>
                <a:off x="4623964" y="1720333"/>
                <a:ext cx="502095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45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E7D99FF-98BE-47D0-9579-1710789E8018}"/>
                </a:ext>
              </a:extLst>
            </p:cNvPr>
            <p:cNvGrpSpPr/>
            <p:nvPr/>
          </p:nvGrpSpPr>
          <p:grpSpPr>
            <a:xfrm>
              <a:off x="2766384" y="5041656"/>
              <a:ext cx="353431" cy="327789"/>
              <a:chOff x="4639947" y="1676400"/>
              <a:chExt cx="474857" cy="457200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4D2176F5-5C2A-4F42-B90B-EB353B548DDB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7903903C-19F5-4442-819D-0173BA160BAA}"/>
                  </a:ext>
                </a:extLst>
              </p:cNvPr>
              <p:cNvSpPr txBox="1"/>
              <p:nvPr/>
            </p:nvSpPr>
            <p:spPr>
              <a:xfrm>
                <a:off x="4639947" y="1720333"/>
                <a:ext cx="474857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34</a:t>
                </a: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4A23FF7-D8D9-48D4-8EBB-69266B28C416}"/>
                </a:ext>
              </a:extLst>
            </p:cNvPr>
            <p:cNvGrpSpPr/>
            <p:nvPr/>
          </p:nvGrpSpPr>
          <p:grpSpPr>
            <a:xfrm>
              <a:off x="3639000" y="5041655"/>
              <a:ext cx="382066" cy="327789"/>
              <a:chOff x="4618560" y="1676400"/>
              <a:chExt cx="513330" cy="457200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821F418E-88DD-4BA6-BC3A-0F90D2DCB1ED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1E295385-75CD-4698-AC9B-AC0C5F7F549D}"/>
                  </a:ext>
                </a:extLst>
              </p:cNvPr>
              <p:cNvSpPr txBox="1"/>
              <p:nvPr/>
            </p:nvSpPr>
            <p:spPr>
              <a:xfrm>
                <a:off x="4618560" y="1720333"/>
                <a:ext cx="513330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42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2FD6D1C-4FA1-4B91-8F3B-1294A291613C}"/>
                </a:ext>
              </a:extLst>
            </p:cNvPr>
            <p:cNvGrpSpPr/>
            <p:nvPr/>
          </p:nvGrpSpPr>
          <p:grpSpPr>
            <a:xfrm>
              <a:off x="4516237" y="5056846"/>
              <a:ext cx="388485" cy="327789"/>
              <a:chOff x="4603379" y="1676400"/>
              <a:chExt cx="521954" cy="45720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A5193AF-36E7-4F1B-BD8A-EF5E86411A4D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0A8103BE-B0FE-4690-9139-5DDB0757F52C}"/>
                  </a:ext>
                </a:extLst>
              </p:cNvPr>
              <p:cNvSpPr txBox="1"/>
              <p:nvPr/>
            </p:nvSpPr>
            <p:spPr>
              <a:xfrm>
                <a:off x="4603379" y="1720333"/>
                <a:ext cx="521954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55</a:t>
                </a: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20C20B59-D0D5-4E9C-8B77-62402D09EDDB}"/>
                </a:ext>
              </a:extLst>
            </p:cNvPr>
            <p:cNvGrpSpPr/>
            <p:nvPr/>
          </p:nvGrpSpPr>
          <p:grpSpPr>
            <a:xfrm>
              <a:off x="2279737" y="6219935"/>
              <a:ext cx="369448" cy="327789"/>
              <a:chOff x="4633824" y="1676400"/>
              <a:chExt cx="496377" cy="457200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1B567B96-F978-4BF5-8BAC-80E00FD030BE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CAA3D88D-79C4-4EAE-996A-725D30DC99C8}"/>
                  </a:ext>
                </a:extLst>
              </p:cNvPr>
              <p:cNvSpPr txBox="1"/>
              <p:nvPr/>
            </p:nvSpPr>
            <p:spPr>
              <a:xfrm>
                <a:off x="4633824" y="1720333"/>
                <a:ext cx="496377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FBE9A2F-BD10-4DDB-88FB-C9C725C30240}"/>
                </a:ext>
              </a:extLst>
            </p:cNvPr>
            <p:cNvGrpSpPr/>
            <p:nvPr/>
          </p:nvGrpSpPr>
          <p:grpSpPr>
            <a:xfrm>
              <a:off x="2706604" y="6219935"/>
              <a:ext cx="370210" cy="327789"/>
              <a:chOff x="4608001" y="1676400"/>
              <a:chExt cx="497401" cy="4572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A8F16ECA-DD64-48FC-AD4B-44FC42D62E66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C5B98E6B-8FF0-4D74-836B-AF490E14F190}"/>
                  </a:ext>
                </a:extLst>
              </p:cNvPr>
              <p:cNvSpPr txBox="1"/>
              <p:nvPr/>
            </p:nvSpPr>
            <p:spPr>
              <a:xfrm>
                <a:off x="4608001" y="1720333"/>
                <a:ext cx="497401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20</a:t>
                </a: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E5260DA6-DFE9-4E5D-B56F-DED4A70FFC92}"/>
                </a:ext>
              </a:extLst>
            </p:cNvPr>
            <p:cNvGrpSpPr/>
            <p:nvPr/>
          </p:nvGrpSpPr>
          <p:grpSpPr>
            <a:xfrm>
              <a:off x="4091546" y="6219936"/>
              <a:ext cx="359999" cy="327789"/>
              <a:chOff x="4639367" y="1676400"/>
              <a:chExt cx="483681" cy="4572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CDD631F3-EDE1-4325-8754-6C6544315EB5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2D76DFA-3A7A-4503-B4E0-59EAE0B1EF69}"/>
                  </a:ext>
                </a:extLst>
              </p:cNvPr>
              <p:cNvSpPr txBox="1"/>
              <p:nvPr/>
            </p:nvSpPr>
            <p:spPr>
              <a:xfrm>
                <a:off x="4639367" y="1720333"/>
                <a:ext cx="483681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47</a:t>
                </a: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80E478C9-4E8B-4D7C-A182-FD95B28A1A10}"/>
                </a:ext>
              </a:extLst>
            </p:cNvPr>
            <p:cNvGrpSpPr/>
            <p:nvPr/>
          </p:nvGrpSpPr>
          <p:grpSpPr>
            <a:xfrm>
              <a:off x="4516240" y="6219935"/>
              <a:ext cx="371249" cy="327789"/>
              <a:chOff x="4610621" y="1676400"/>
              <a:chExt cx="498795" cy="4572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522250C4-7950-4E16-93CA-1D3EE41F475D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145D10D0-FF8D-4406-BF41-0902C306533C}"/>
                  </a:ext>
                </a:extLst>
              </p:cNvPr>
              <p:cNvSpPr txBox="1"/>
              <p:nvPr/>
            </p:nvSpPr>
            <p:spPr>
              <a:xfrm>
                <a:off x="4610621" y="1720333"/>
                <a:ext cx="498795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49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A2F56E9E-0BEC-49F8-AACA-F453718374D6}"/>
                </a:ext>
              </a:extLst>
            </p:cNvPr>
            <p:cNvGrpSpPr/>
            <p:nvPr/>
          </p:nvGrpSpPr>
          <p:grpSpPr>
            <a:xfrm>
              <a:off x="4305887" y="5626616"/>
              <a:ext cx="371404" cy="327789"/>
              <a:chOff x="4630551" y="1676400"/>
              <a:chExt cx="499004" cy="4572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BB083828-6CE1-4B07-A7F4-576AB96F8C33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2B22BFCF-AA05-4B4E-9B3D-5014899D065A}"/>
                  </a:ext>
                </a:extLst>
              </p:cNvPr>
              <p:cNvSpPr txBox="1"/>
              <p:nvPr/>
            </p:nvSpPr>
            <p:spPr>
              <a:xfrm>
                <a:off x="4630551" y="1720333"/>
                <a:ext cx="499004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48</a:t>
                </a: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5DA6B2E-D0A7-4257-A096-979B3FC84EE7}"/>
                </a:ext>
              </a:extLst>
            </p:cNvPr>
            <p:cNvGrpSpPr/>
            <p:nvPr/>
          </p:nvGrpSpPr>
          <p:grpSpPr>
            <a:xfrm>
              <a:off x="4744258" y="5626615"/>
              <a:ext cx="361145" cy="327789"/>
              <a:chOff x="4620179" y="1676400"/>
              <a:chExt cx="485221" cy="4572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6C63809-9059-400D-BDEB-1BF66F58C6B7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FABC194-6A91-40D0-85EF-1B2E424B9B73}"/>
                  </a:ext>
                </a:extLst>
              </p:cNvPr>
              <p:cNvSpPr txBox="1"/>
              <p:nvPr/>
            </p:nvSpPr>
            <p:spPr>
              <a:xfrm>
                <a:off x="4620179" y="1720333"/>
                <a:ext cx="485221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75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22BC5324-9329-4C4F-AB31-EB0DABEA042E}"/>
                </a:ext>
              </a:extLst>
            </p:cNvPr>
            <p:cNvGrpSpPr/>
            <p:nvPr/>
          </p:nvGrpSpPr>
          <p:grpSpPr>
            <a:xfrm>
              <a:off x="2503213" y="5626615"/>
              <a:ext cx="396000" cy="327789"/>
              <a:chOff x="4605929" y="1676400"/>
              <a:chExt cx="532051" cy="457200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614A01A0-27CC-40D5-B35E-C3A2CFFA812B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27470F6-6D56-4440-A433-CD55462A286E}"/>
                  </a:ext>
                </a:extLst>
              </p:cNvPr>
              <p:cNvSpPr txBox="1"/>
              <p:nvPr/>
            </p:nvSpPr>
            <p:spPr>
              <a:xfrm>
                <a:off x="4605929" y="1720333"/>
                <a:ext cx="532051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88E1808-1C3E-4471-B4C9-CFB2B32241E7}"/>
                </a:ext>
              </a:extLst>
            </p:cNvPr>
            <p:cNvGrpSpPr/>
            <p:nvPr/>
          </p:nvGrpSpPr>
          <p:grpSpPr>
            <a:xfrm>
              <a:off x="1897101" y="5041656"/>
              <a:ext cx="340289" cy="327789"/>
              <a:chOff x="4648200" y="1676400"/>
              <a:chExt cx="457200" cy="457200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609E6E42-82F7-4C68-B2A9-96B4F5B91440}"/>
                  </a:ext>
                </a:extLst>
              </p:cNvPr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F1D285FD-49B4-441B-B5D6-1890C311BA2A}"/>
                  </a:ext>
                </a:extLst>
              </p:cNvPr>
              <p:cNvSpPr txBox="1"/>
              <p:nvPr/>
            </p:nvSpPr>
            <p:spPr>
              <a:xfrm>
                <a:off x="4724400" y="1720333"/>
                <a:ext cx="304800" cy="39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8426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40080" y="1368835"/>
            <a:ext cx="8751209" cy="2771948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  <a:tabLst>
                <a:tab pos="460375" algn="l"/>
              </a:tabLst>
            </a:pPr>
            <a:r>
              <a:rPr lang="en-US" sz="2000" b="1" dirty="0">
                <a:latin typeface="Comic Sans MS" panose="030F0702030302020204" pitchFamily="66" charset="0"/>
              </a:rPr>
              <a:t>bool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(Node*&amp; node, const T&amp; data)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is NULL, return false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data &lt; node-&gt;data, 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(node-&gt;left,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data &gt; node-&gt;data, 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(node-&gt;right,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has no children, parent = NULL,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has 1 child, parent = node-&gt;(left or right),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exchange node-&gt;data with </a:t>
            </a:r>
            <a:r>
              <a:rPr lang="en-US" sz="2000" b="1" dirty="0" err="1">
                <a:latin typeface="Comic Sans MS" panose="030F0702030302020204" pitchFamily="66" charset="0"/>
              </a:rPr>
              <a:t>in_order_predecessor</a:t>
            </a:r>
            <a:r>
              <a:rPr lang="en-US" sz="2000" b="1" dirty="0">
                <a:latin typeface="Comic Sans MS" panose="030F0702030302020204" pitchFamily="66" charset="0"/>
              </a:rPr>
              <a:t>-&gt;data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(node-&gt;left, data)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5256611" y="3957237"/>
            <a:ext cx="4349165" cy="2676330"/>
            <a:chOff x="4342210" y="3957237"/>
            <a:chExt cx="4349165" cy="2676330"/>
          </a:xfrm>
        </p:grpSpPr>
        <p:cxnSp>
          <p:nvCxnSpPr>
            <p:cNvPr id="284" name="Straight Connector 283"/>
            <p:cNvCxnSpPr/>
            <p:nvPr/>
          </p:nvCxnSpPr>
          <p:spPr>
            <a:xfrm>
              <a:off x="6635555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8149659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7852999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H="1">
              <a:off x="5464491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H="1">
              <a:off x="4886678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5464491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0" name="Group 289"/>
            <p:cNvGrpSpPr/>
            <p:nvPr/>
          </p:nvGrpSpPr>
          <p:grpSpPr>
            <a:xfrm>
              <a:off x="6412612" y="3957237"/>
              <a:ext cx="457200" cy="457200"/>
              <a:chOff x="4648200" y="1676400"/>
              <a:chExt cx="457200" cy="457200"/>
            </a:xfrm>
          </p:grpSpPr>
          <p:sp>
            <p:nvSpPr>
              <p:cNvPr id="397" name="Oval 39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TextBox 39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5205224" y="4651162"/>
              <a:ext cx="457200" cy="457200"/>
              <a:chOff x="4648200" y="1676400"/>
              <a:chExt cx="457200" cy="457200"/>
            </a:xfrm>
          </p:grpSpPr>
          <p:sp>
            <p:nvSpPr>
              <p:cNvPr id="395" name="Oval 39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7620000" y="4651162"/>
              <a:ext cx="465697" cy="457200"/>
              <a:chOff x="4648200" y="1676400"/>
              <a:chExt cx="465697" cy="457200"/>
            </a:xfrm>
          </p:grpSpPr>
          <p:sp>
            <p:nvSpPr>
              <p:cNvPr id="393" name="Oval 39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648200" y="5356299"/>
              <a:ext cx="457200" cy="457200"/>
              <a:chOff x="4648200" y="1676400"/>
              <a:chExt cx="457200" cy="457200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5842000" y="5356299"/>
              <a:ext cx="457200" cy="457200"/>
              <a:chOff x="4648200" y="1676400"/>
              <a:chExt cx="457200" cy="457200"/>
            </a:xfrm>
          </p:grpSpPr>
          <p:sp>
            <p:nvSpPr>
              <p:cNvPr id="389" name="Oval 38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8229600" y="5377487"/>
              <a:ext cx="457200" cy="457200"/>
              <a:chOff x="4648200" y="1676400"/>
              <a:chExt cx="457200" cy="457200"/>
            </a:xfrm>
          </p:grpSpPr>
          <p:sp>
            <p:nvSpPr>
              <p:cNvPr id="387" name="Oval 38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TextBox 387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7902165" y="6172200"/>
              <a:ext cx="499004" cy="457200"/>
              <a:chOff x="4630551" y="1676400"/>
              <a:chExt cx="499004" cy="457200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cxnSp>
          <p:nvCxnSpPr>
            <p:cNvPr id="297" name="Straight Connector 296"/>
            <p:cNvCxnSpPr/>
            <p:nvPr/>
          </p:nvCxnSpPr>
          <p:spPr>
            <a:xfrm>
              <a:off x="6640130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8154234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7857574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469066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>
              <a:off x="4891253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5469066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3" name="Group 302"/>
            <p:cNvGrpSpPr/>
            <p:nvPr/>
          </p:nvGrpSpPr>
          <p:grpSpPr>
            <a:xfrm>
              <a:off x="6417187" y="3957237"/>
              <a:ext cx="457200" cy="457200"/>
              <a:chOff x="4648200" y="1676400"/>
              <a:chExt cx="457200" cy="457200"/>
            </a:xfrm>
          </p:grpSpPr>
          <p:sp>
            <p:nvSpPr>
              <p:cNvPr id="383" name="Oval 38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5209799" y="4651162"/>
              <a:ext cx="457200" cy="457200"/>
              <a:chOff x="4648200" y="1676400"/>
              <a:chExt cx="457200" cy="457200"/>
            </a:xfrm>
          </p:grpSpPr>
          <p:sp>
            <p:nvSpPr>
              <p:cNvPr id="381" name="Oval 38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7624575" y="4651162"/>
              <a:ext cx="465697" cy="457200"/>
              <a:chOff x="4648200" y="1676400"/>
              <a:chExt cx="465697" cy="457200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4652775" y="5356299"/>
              <a:ext cx="457200" cy="457200"/>
              <a:chOff x="4648200" y="1676400"/>
              <a:chExt cx="457200" cy="457200"/>
            </a:xfrm>
          </p:grpSpPr>
          <p:sp>
            <p:nvSpPr>
              <p:cNvPr id="377" name="Oval 37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5846575" y="5356299"/>
              <a:ext cx="457200" cy="457200"/>
              <a:chOff x="4648200" y="1676400"/>
              <a:chExt cx="457200" cy="457200"/>
            </a:xfrm>
          </p:grpSpPr>
          <p:sp>
            <p:nvSpPr>
              <p:cNvPr id="375" name="Oval 37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8234175" y="5377487"/>
              <a:ext cx="457200" cy="457200"/>
              <a:chOff x="4648200" y="1676400"/>
              <a:chExt cx="457200" cy="457200"/>
            </a:xfrm>
          </p:grpSpPr>
          <p:sp>
            <p:nvSpPr>
              <p:cNvPr id="373" name="Oval 37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7906740" y="6172200"/>
              <a:ext cx="499004" cy="457200"/>
              <a:chOff x="4630551" y="1676400"/>
              <a:chExt cx="499004" cy="457200"/>
            </a:xfrm>
          </p:grpSpPr>
          <p:sp>
            <p:nvSpPr>
              <p:cNvPr id="371" name="Oval 37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4648200" y="3957237"/>
              <a:ext cx="4038600" cy="2672163"/>
              <a:chOff x="4648200" y="3957237"/>
              <a:chExt cx="4038600" cy="2672163"/>
            </a:xfrm>
          </p:grpSpPr>
          <p:cxnSp>
            <p:nvCxnSpPr>
              <p:cNvPr id="344" name="Straight Connector 343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Group 349"/>
              <p:cNvGrpSpPr/>
              <p:nvPr/>
            </p:nvGrpSpPr>
            <p:grpSpPr>
              <a:xfrm>
                <a:off x="6412612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369" name="Oval 36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TextBox 369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5205224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367" name="Oval 36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TextBox 367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352" name="Group 351"/>
              <p:cNvGrpSpPr/>
              <p:nvPr/>
            </p:nvGrpSpPr>
            <p:grpSpPr>
              <a:xfrm>
                <a:off x="7620000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353" name="Group 352"/>
              <p:cNvGrpSpPr/>
              <p:nvPr/>
            </p:nvGrpSpPr>
            <p:grpSpPr>
              <a:xfrm>
                <a:off x="46482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363" name="Oval 362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TextBox 363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58420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361" name="Oval 360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TextBox 361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>
                <a:off x="8229600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359" name="Oval 35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TextBox 359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356" name="Group 355"/>
              <p:cNvGrpSpPr/>
              <p:nvPr/>
            </p:nvGrpSpPr>
            <p:grpSpPr>
              <a:xfrm>
                <a:off x="7902165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357" name="Oval 35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</p:grpSp>
        <p:cxnSp>
          <p:nvCxnSpPr>
            <p:cNvPr id="311" name="Straight Connector 310"/>
            <p:cNvCxnSpPr/>
            <p:nvPr/>
          </p:nvCxnSpPr>
          <p:spPr>
            <a:xfrm flipH="1">
              <a:off x="5712864" y="562923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/>
            <p:nvPr/>
          </p:nvSpPr>
          <p:spPr>
            <a:xfrm>
              <a:off x="5500647" y="617636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5576847" y="622030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4</a:t>
              </a:r>
            </a:p>
          </p:txBody>
        </p:sp>
        <p:cxnSp>
          <p:nvCxnSpPr>
            <p:cNvPr id="314" name="Straight Connector 313"/>
            <p:cNvCxnSpPr/>
            <p:nvPr/>
          </p:nvCxnSpPr>
          <p:spPr>
            <a:xfrm>
              <a:off x="6640130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H="1">
              <a:off x="8154234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7857574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H="1">
              <a:off x="5469066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H="1">
              <a:off x="4891253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5469066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Group 319"/>
            <p:cNvGrpSpPr/>
            <p:nvPr/>
          </p:nvGrpSpPr>
          <p:grpSpPr>
            <a:xfrm>
              <a:off x="6417187" y="3957237"/>
              <a:ext cx="457200" cy="457200"/>
              <a:chOff x="4648200" y="1676400"/>
              <a:chExt cx="457200" cy="457200"/>
            </a:xfrm>
          </p:grpSpPr>
          <p:sp>
            <p:nvSpPr>
              <p:cNvPr id="342" name="Oval 34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TextBox 342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209799" y="4651162"/>
              <a:ext cx="457200" cy="457200"/>
              <a:chOff x="4648200" y="1676400"/>
              <a:chExt cx="457200" cy="457200"/>
            </a:xfrm>
          </p:grpSpPr>
          <p:sp>
            <p:nvSpPr>
              <p:cNvPr id="340" name="Oval 33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TextBox 340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7624575" y="4651162"/>
              <a:ext cx="465697" cy="457200"/>
              <a:chOff x="4648200" y="1676400"/>
              <a:chExt cx="465697" cy="457200"/>
            </a:xfrm>
          </p:grpSpPr>
          <p:sp>
            <p:nvSpPr>
              <p:cNvPr id="338" name="Oval 33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4652775" y="5356299"/>
              <a:ext cx="457200" cy="457200"/>
              <a:chOff x="4648200" y="1676400"/>
              <a:chExt cx="457200" cy="457200"/>
            </a:xfrm>
          </p:grpSpPr>
          <p:sp>
            <p:nvSpPr>
              <p:cNvPr id="336" name="Oval 33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5846575" y="5356299"/>
              <a:ext cx="457200" cy="457200"/>
              <a:chOff x="4648200" y="1676400"/>
              <a:chExt cx="457200" cy="457200"/>
            </a:xfrm>
          </p:grpSpPr>
          <p:sp>
            <p:nvSpPr>
              <p:cNvPr id="334" name="Oval 33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8234175" y="5377487"/>
              <a:ext cx="457200" cy="457200"/>
              <a:chOff x="4648200" y="1676400"/>
              <a:chExt cx="457200" cy="457200"/>
            </a:xfrm>
          </p:grpSpPr>
          <p:sp>
            <p:nvSpPr>
              <p:cNvPr id="332" name="Oval 33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>
              <a:off x="7906740" y="6172200"/>
              <a:ext cx="499004" cy="457200"/>
              <a:chOff x="4630551" y="1676400"/>
              <a:chExt cx="499004" cy="457200"/>
            </a:xfrm>
          </p:grpSpPr>
          <p:sp>
            <p:nvSpPr>
              <p:cNvPr id="330" name="Oval 32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cxnSp>
          <p:nvCxnSpPr>
            <p:cNvPr id="327" name="Straight Connector 326"/>
            <p:cNvCxnSpPr/>
            <p:nvPr/>
          </p:nvCxnSpPr>
          <p:spPr>
            <a:xfrm flipH="1">
              <a:off x="4570810" y="5812787"/>
              <a:ext cx="228600" cy="5702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Oval 327"/>
            <p:cNvSpPr/>
            <p:nvPr/>
          </p:nvSpPr>
          <p:spPr>
            <a:xfrm>
              <a:off x="4342210" y="615446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4418410" y="619840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5218838" y="3863733"/>
            <a:ext cx="4636388" cy="2824875"/>
            <a:chOff x="4304438" y="3863732"/>
            <a:chExt cx="4636388" cy="2824875"/>
          </a:xfrm>
        </p:grpSpPr>
        <p:sp>
          <p:nvSpPr>
            <p:cNvPr id="400" name="Rectangle 399"/>
            <p:cNvSpPr/>
            <p:nvPr/>
          </p:nvSpPr>
          <p:spPr>
            <a:xfrm>
              <a:off x="4304438" y="3863732"/>
              <a:ext cx="4636388" cy="2824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1" name="Group 400"/>
            <p:cNvGrpSpPr/>
            <p:nvPr/>
          </p:nvGrpSpPr>
          <p:grpSpPr>
            <a:xfrm>
              <a:off x="4648200" y="3957237"/>
              <a:ext cx="4043175" cy="2676330"/>
              <a:chOff x="4648200" y="3957237"/>
              <a:chExt cx="4043175" cy="2676330"/>
            </a:xfrm>
          </p:grpSpPr>
          <p:cxnSp>
            <p:nvCxnSpPr>
              <p:cNvPr id="402" name="Straight Connector 401"/>
              <p:cNvCxnSpPr/>
              <p:nvPr/>
            </p:nvCxnSpPr>
            <p:spPr>
              <a:xfrm flipH="1">
                <a:off x="5712864" y="562923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9" name="Group 408"/>
              <p:cNvGrpSpPr/>
              <p:nvPr/>
            </p:nvGrpSpPr>
            <p:grpSpPr>
              <a:xfrm>
                <a:off x="6412612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513" name="Oval 512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TextBox 513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410" name="Group 409"/>
              <p:cNvGrpSpPr/>
              <p:nvPr/>
            </p:nvGrpSpPr>
            <p:grpSpPr>
              <a:xfrm>
                <a:off x="5205224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511" name="Oval 510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TextBox 511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411" name="Group 410"/>
              <p:cNvGrpSpPr/>
              <p:nvPr/>
            </p:nvGrpSpPr>
            <p:grpSpPr>
              <a:xfrm>
                <a:off x="7620000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509" name="Oval 50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TextBox 509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412" name="Group 411"/>
              <p:cNvGrpSpPr/>
              <p:nvPr/>
            </p:nvGrpSpPr>
            <p:grpSpPr>
              <a:xfrm>
                <a:off x="46482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507" name="Oval 50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TextBox 507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413" name="Group 412"/>
              <p:cNvGrpSpPr/>
              <p:nvPr/>
            </p:nvGrpSpPr>
            <p:grpSpPr>
              <a:xfrm>
                <a:off x="58420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505" name="Oval 504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TextBox 505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414" name="Group 413"/>
              <p:cNvGrpSpPr/>
              <p:nvPr/>
            </p:nvGrpSpPr>
            <p:grpSpPr>
              <a:xfrm>
                <a:off x="8229600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503" name="Oval 502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TextBox 503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415" name="Group 414"/>
              <p:cNvGrpSpPr/>
              <p:nvPr/>
            </p:nvGrpSpPr>
            <p:grpSpPr>
              <a:xfrm>
                <a:off x="7902165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501" name="Oval 500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TextBox 501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  <p:cxnSp>
            <p:nvCxnSpPr>
              <p:cNvPr id="416" name="Straight Connector 415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2" name="Group 421"/>
              <p:cNvGrpSpPr/>
              <p:nvPr/>
            </p:nvGrpSpPr>
            <p:grpSpPr>
              <a:xfrm>
                <a:off x="6417187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499" name="Oval 49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TextBox 499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209799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497" name="Oval 49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TextBox 497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424" name="Group 423"/>
              <p:cNvGrpSpPr/>
              <p:nvPr/>
            </p:nvGrpSpPr>
            <p:grpSpPr>
              <a:xfrm>
                <a:off x="7624575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495" name="Oval 494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TextBox 495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425" name="Group 424"/>
              <p:cNvGrpSpPr/>
              <p:nvPr/>
            </p:nvGrpSpPr>
            <p:grpSpPr>
              <a:xfrm>
                <a:off x="46527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493" name="Oval 492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TextBox 493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58465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491" name="Oval 490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TextBox 491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>
                <a:off x="8234175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489" name="Oval 48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TextBox 489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428" name="Group 427"/>
              <p:cNvGrpSpPr/>
              <p:nvPr/>
            </p:nvGrpSpPr>
            <p:grpSpPr>
              <a:xfrm>
                <a:off x="7906740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487" name="Oval 48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TextBox 487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  <p:grpSp>
            <p:nvGrpSpPr>
              <p:cNvPr id="429" name="Group 428"/>
              <p:cNvGrpSpPr/>
              <p:nvPr/>
            </p:nvGrpSpPr>
            <p:grpSpPr>
              <a:xfrm>
                <a:off x="4648200" y="3957237"/>
                <a:ext cx="4038600" cy="2672163"/>
                <a:chOff x="4648200" y="3957237"/>
                <a:chExt cx="4038600" cy="2672163"/>
              </a:xfrm>
            </p:grpSpPr>
            <p:cxnSp>
              <p:nvCxnSpPr>
                <p:cNvPr id="460" name="Straight Connector 459"/>
                <p:cNvCxnSpPr/>
                <p:nvPr/>
              </p:nvCxnSpPr>
              <p:spPr>
                <a:xfrm>
                  <a:off x="6635555" y="4188412"/>
                  <a:ext cx="1158141" cy="7102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flipH="1">
                  <a:off x="8149659" y="5617887"/>
                  <a:ext cx="327230" cy="77111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>
                  <a:off x="7852999" y="4910045"/>
                  <a:ext cx="579070" cy="6874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 flipH="1">
                  <a:off x="5464491" y="4134518"/>
                  <a:ext cx="1158141" cy="7102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/>
                <p:cNvCxnSpPr/>
                <p:nvPr/>
              </p:nvCxnSpPr>
              <p:spPr>
                <a:xfrm flipH="1">
                  <a:off x="4886678" y="4898867"/>
                  <a:ext cx="532993" cy="74141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>
                  <a:off x="5464491" y="4932439"/>
                  <a:ext cx="579070" cy="6874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6" name="Group 465"/>
                <p:cNvGrpSpPr/>
                <p:nvPr/>
              </p:nvGrpSpPr>
              <p:grpSpPr>
                <a:xfrm>
                  <a:off x="6412612" y="3957237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85" name="Oval 484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TextBox 485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467" name="Group 466"/>
                <p:cNvGrpSpPr/>
                <p:nvPr/>
              </p:nvGrpSpPr>
              <p:grpSpPr>
                <a:xfrm>
                  <a:off x="5205224" y="4651162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83" name="Oval 482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TextBox 483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468" name="Group 467"/>
                <p:cNvGrpSpPr/>
                <p:nvPr/>
              </p:nvGrpSpPr>
              <p:grpSpPr>
                <a:xfrm>
                  <a:off x="7620000" y="4651162"/>
                  <a:ext cx="465697" cy="457200"/>
                  <a:chOff x="4648200" y="1676400"/>
                  <a:chExt cx="465697" cy="457200"/>
                </a:xfrm>
              </p:grpSpPr>
              <p:sp>
                <p:nvSpPr>
                  <p:cNvPr id="481" name="Oval 480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TextBox 481"/>
                  <p:cNvSpPr txBox="1"/>
                  <p:nvPr/>
                </p:nvSpPr>
                <p:spPr>
                  <a:xfrm>
                    <a:off x="4648200" y="1720334"/>
                    <a:ext cx="4656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9</a:t>
                    </a:r>
                  </a:p>
                </p:txBody>
              </p:sp>
            </p:grpSp>
            <p:grpSp>
              <p:nvGrpSpPr>
                <p:cNvPr id="469" name="Group 468"/>
                <p:cNvGrpSpPr/>
                <p:nvPr/>
              </p:nvGrpSpPr>
              <p:grpSpPr>
                <a:xfrm>
                  <a:off x="4648200" y="5356299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79" name="Oval 478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TextBox 479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470" name="Group 469"/>
                <p:cNvGrpSpPr/>
                <p:nvPr/>
              </p:nvGrpSpPr>
              <p:grpSpPr>
                <a:xfrm>
                  <a:off x="5842000" y="5356299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77" name="Oval 476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TextBox 477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71" name="Group 470"/>
                <p:cNvGrpSpPr/>
                <p:nvPr/>
              </p:nvGrpSpPr>
              <p:grpSpPr>
                <a:xfrm>
                  <a:off x="8229600" y="5377487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75" name="Oval 474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TextBox 475"/>
                  <p:cNvSpPr txBox="1"/>
                  <p:nvPr/>
                </p:nvSpPr>
                <p:spPr>
                  <a:xfrm>
                    <a:off x="4648200" y="1720334"/>
                    <a:ext cx="4537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12</a:t>
                    </a:r>
                  </a:p>
                </p:txBody>
              </p:sp>
            </p:grpSp>
            <p:grpSp>
              <p:nvGrpSpPr>
                <p:cNvPr id="472" name="Group 471"/>
                <p:cNvGrpSpPr/>
                <p:nvPr/>
              </p:nvGrpSpPr>
              <p:grpSpPr>
                <a:xfrm>
                  <a:off x="7902165" y="6172200"/>
                  <a:ext cx="499004" cy="457200"/>
                  <a:chOff x="4630551" y="1676400"/>
                  <a:chExt cx="499004" cy="457200"/>
                </a:xfrm>
              </p:grpSpPr>
              <p:sp>
                <p:nvSpPr>
                  <p:cNvPr id="473" name="Oval 472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TextBox 473"/>
                  <p:cNvSpPr txBox="1"/>
                  <p:nvPr/>
                </p:nvSpPr>
                <p:spPr>
                  <a:xfrm>
                    <a:off x="4630551" y="1720334"/>
                    <a:ext cx="4990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11</a:t>
                    </a:r>
                  </a:p>
                </p:txBody>
              </p:sp>
            </p:grpSp>
          </p:grpSp>
          <p:grpSp>
            <p:nvGrpSpPr>
              <p:cNvPr id="430" name="Group 429"/>
              <p:cNvGrpSpPr/>
              <p:nvPr/>
            </p:nvGrpSpPr>
            <p:grpSpPr>
              <a:xfrm>
                <a:off x="4652775" y="3957237"/>
                <a:ext cx="4038600" cy="2676330"/>
                <a:chOff x="4648200" y="3957237"/>
                <a:chExt cx="4038600" cy="2676330"/>
              </a:xfrm>
            </p:grpSpPr>
            <p:sp>
              <p:nvSpPr>
                <p:cNvPr id="431" name="Oval 430"/>
                <p:cNvSpPr/>
                <p:nvPr/>
              </p:nvSpPr>
              <p:spPr>
                <a:xfrm>
                  <a:off x="5496072" y="6176367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TextBox 431"/>
                <p:cNvSpPr txBox="1"/>
                <p:nvPr/>
              </p:nvSpPr>
              <p:spPr>
                <a:xfrm>
                  <a:off x="5572272" y="622030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6635555" y="4188412"/>
                  <a:ext cx="1158141" cy="7102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flipH="1">
                  <a:off x="8149659" y="5617887"/>
                  <a:ext cx="327230" cy="77111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>
                  <a:off x="7852999" y="4910045"/>
                  <a:ext cx="579070" cy="6874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/>
                <p:cNvCxnSpPr/>
                <p:nvPr/>
              </p:nvCxnSpPr>
              <p:spPr>
                <a:xfrm flipH="1">
                  <a:off x="5464491" y="4134518"/>
                  <a:ext cx="1158141" cy="7102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flipH="1">
                  <a:off x="4886678" y="4898867"/>
                  <a:ext cx="532993" cy="74141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>
                  <a:off x="5464491" y="4932439"/>
                  <a:ext cx="579070" cy="6874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9" name="Group 438"/>
                <p:cNvGrpSpPr/>
                <p:nvPr/>
              </p:nvGrpSpPr>
              <p:grpSpPr>
                <a:xfrm>
                  <a:off x="6412612" y="3957237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TextBox 458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440" name="Group 439"/>
                <p:cNvGrpSpPr/>
                <p:nvPr/>
              </p:nvGrpSpPr>
              <p:grpSpPr>
                <a:xfrm>
                  <a:off x="5205224" y="4651162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56" name="Oval 455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TextBox 456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441" name="Group 440"/>
                <p:cNvGrpSpPr/>
                <p:nvPr/>
              </p:nvGrpSpPr>
              <p:grpSpPr>
                <a:xfrm>
                  <a:off x="7620000" y="4651162"/>
                  <a:ext cx="465697" cy="457200"/>
                  <a:chOff x="4648200" y="1676400"/>
                  <a:chExt cx="465697" cy="457200"/>
                </a:xfrm>
              </p:grpSpPr>
              <p:sp>
                <p:nvSpPr>
                  <p:cNvPr id="454" name="Oval 453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TextBox 454"/>
                  <p:cNvSpPr txBox="1"/>
                  <p:nvPr/>
                </p:nvSpPr>
                <p:spPr>
                  <a:xfrm>
                    <a:off x="4648200" y="1720334"/>
                    <a:ext cx="4656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9</a:t>
                    </a:r>
                  </a:p>
                </p:txBody>
              </p:sp>
            </p:grpSp>
            <p:grpSp>
              <p:nvGrpSpPr>
                <p:cNvPr id="442" name="Group 441"/>
                <p:cNvGrpSpPr/>
                <p:nvPr/>
              </p:nvGrpSpPr>
              <p:grpSpPr>
                <a:xfrm>
                  <a:off x="4648200" y="5356299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52" name="Oval 451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TextBox 452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43" name="Group 442"/>
                <p:cNvGrpSpPr/>
                <p:nvPr/>
              </p:nvGrpSpPr>
              <p:grpSpPr>
                <a:xfrm>
                  <a:off x="5842000" y="5356299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50" name="Oval 449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TextBox 450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444" name="Group 443"/>
                <p:cNvGrpSpPr/>
                <p:nvPr/>
              </p:nvGrpSpPr>
              <p:grpSpPr>
                <a:xfrm>
                  <a:off x="8229600" y="5377487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48" name="Oval 447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TextBox 448"/>
                  <p:cNvSpPr txBox="1"/>
                  <p:nvPr/>
                </p:nvSpPr>
                <p:spPr>
                  <a:xfrm>
                    <a:off x="4648200" y="1720334"/>
                    <a:ext cx="4537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12</a:t>
                    </a:r>
                  </a:p>
                </p:txBody>
              </p:sp>
            </p:grpSp>
            <p:grpSp>
              <p:nvGrpSpPr>
                <p:cNvPr id="445" name="Group 444"/>
                <p:cNvGrpSpPr/>
                <p:nvPr/>
              </p:nvGrpSpPr>
              <p:grpSpPr>
                <a:xfrm>
                  <a:off x="7902165" y="6172200"/>
                  <a:ext cx="499004" cy="457200"/>
                  <a:chOff x="4630551" y="1676400"/>
                  <a:chExt cx="499004" cy="457200"/>
                </a:xfrm>
              </p:grpSpPr>
              <p:sp>
                <p:nvSpPr>
                  <p:cNvPr id="446" name="Oval 445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TextBox 446"/>
                  <p:cNvSpPr txBox="1"/>
                  <p:nvPr/>
                </p:nvSpPr>
                <p:spPr>
                  <a:xfrm>
                    <a:off x="4630551" y="1720334"/>
                    <a:ext cx="4990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11</a:t>
                    </a:r>
                  </a:p>
                </p:txBody>
              </p:sp>
            </p:grpSp>
          </p:grpSp>
        </p:grp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0947D6-0C07-4951-AFB3-F837A705BB59}"/>
              </a:ext>
            </a:extLst>
          </p:cNvPr>
          <p:cNvSpPr txBox="1">
            <a:spLocks/>
          </p:cNvSpPr>
          <p:nvPr/>
        </p:nvSpPr>
        <p:spPr>
          <a:xfrm>
            <a:off x="877786" y="4114801"/>
            <a:ext cx="3642335" cy="143484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Comic Sans MS" panose="030F0702030302020204" pitchFamily="66" charset="0"/>
              </a:rPr>
              <a:t>Delete node 2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Find node (2)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Set parent (3) to child (1)</a:t>
            </a:r>
          </a:p>
        </p:txBody>
      </p:sp>
    </p:spTree>
    <p:extLst>
      <p:ext uri="{BB962C8B-B14F-4D97-AF65-F5344CB8AC3E}">
        <p14:creationId xmlns:p14="http://schemas.microsoft.com/office/powerpoint/2010/main" val="15628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40080" y="1368836"/>
            <a:ext cx="9368216" cy="243000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  <a:tabLst>
                <a:tab pos="460375" algn="l"/>
              </a:tabLst>
            </a:pPr>
            <a:r>
              <a:rPr lang="en-US" sz="2000" b="1" dirty="0">
                <a:latin typeface="Comic Sans MS" panose="030F0702030302020204" pitchFamily="66" charset="0"/>
              </a:rPr>
              <a:t>bool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(Node*&amp; node, const T&amp; data)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is NULL, return false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data &lt; node-&gt;data, 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(node-&gt;left,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data &gt; node-&gt;data, 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(node-&gt;right,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has no children, parent = NULL,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has 1 child, parent = node-&gt;(left or right),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exchange node-&gt;data with </a:t>
            </a:r>
            <a:r>
              <a:rPr lang="en-US" sz="2000" b="1" dirty="0" err="1">
                <a:latin typeface="Comic Sans MS" panose="030F0702030302020204" pitchFamily="66" charset="0"/>
              </a:rPr>
              <a:t>in_order_predecessor</a:t>
            </a:r>
            <a:r>
              <a:rPr lang="en-US" sz="2000" b="1" dirty="0">
                <a:latin typeface="Comic Sans MS" panose="030F0702030302020204" pitchFamily="66" charset="0"/>
              </a:rPr>
              <a:t>-&gt;data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(node-&gt;left, data)</a:t>
            </a:r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877786" y="4114801"/>
            <a:ext cx="3642335" cy="143484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Comic Sans MS" panose="030F0702030302020204" pitchFamily="66" charset="0"/>
              </a:rPr>
              <a:t>Delete node 2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Find node (2)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Set parent (3) to child (1)</a:t>
            </a:r>
          </a:p>
        </p:txBody>
      </p:sp>
      <p:sp>
        <p:nvSpPr>
          <p:cNvPr id="239" name="Content Placeholder 2"/>
          <p:cNvSpPr txBox="1">
            <a:spLocks/>
          </p:cNvSpPr>
          <p:nvPr/>
        </p:nvSpPr>
        <p:spPr>
          <a:xfrm>
            <a:off x="877785" y="5194552"/>
            <a:ext cx="3642335" cy="143484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Comic Sans MS" panose="030F0702030302020204" pitchFamily="66" charset="0"/>
              </a:rPr>
              <a:t>Delete node 8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Find predecessor (5)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Exchange data only with node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Delete 8 from left tree</a:t>
            </a:r>
          </a:p>
        </p:txBody>
      </p:sp>
      <p:grpSp>
        <p:nvGrpSpPr>
          <p:cNvPr id="557" name="Group 556"/>
          <p:cNvGrpSpPr/>
          <p:nvPr/>
        </p:nvGrpSpPr>
        <p:grpSpPr>
          <a:xfrm>
            <a:off x="5562601" y="3957237"/>
            <a:ext cx="4043175" cy="2676330"/>
            <a:chOff x="4648200" y="3957237"/>
            <a:chExt cx="4043175" cy="2676330"/>
          </a:xfrm>
        </p:grpSpPr>
        <p:cxnSp>
          <p:nvCxnSpPr>
            <p:cNvPr id="558" name="Straight Connector 557"/>
            <p:cNvCxnSpPr/>
            <p:nvPr/>
          </p:nvCxnSpPr>
          <p:spPr>
            <a:xfrm flipH="1">
              <a:off x="5712864" y="562923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>
              <a:off x="6635555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flipH="1">
              <a:off x="8149659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>
              <a:off x="7852999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flipH="1">
              <a:off x="5464491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H="1">
              <a:off x="4886678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5464491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6640130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>
              <a:off x="8154234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>
              <a:off x="7857574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H="1">
              <a:off x="5469066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H="1">
              <a:off x="4891253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>
              <a:off x="5469066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Oval 570"/>
            <p:cNvSpPr/>
            <p:nvPr/>
          </p:nvSpPr>
          <p:spPr>
            <a:xfrm>
              <a:off x="6412612" y="395723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TextBox 571"/>
            <p:cNvSpPr txBox="1"/>
            <p:nvPr/>
          </p:nvSpPr>
          <p:spPr>
            <a:xfrm>
              <a:off x="6488812" y="400117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573" name="Oval 572"/>
            <p:cNvSpPr/>
            <p:nvPr/>
          </p:nvSpPr>
          <p:spPr>
            <a:xfrm>
              <a:off x="5205224" y="4651162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TextBox 573"/>
            <p:cNvSpPr txBox="1"/>
            <p:nvPr/>
          </p:nvSpPr>
          <p:spPr>
            <a:xfrm>
              <a:off x="5281424" y="4695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75" name="Oval 574"/>
            <p:cNvSpPr/>
            <p:nvPr/>
          </p:nvSpPr>
          <p:spPr>
            <a:xfrm>
              <a:off x="7620000" y="4651162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TextBox 575"/>
            <p:cNvSpPr txBox="1"/>
            <p:nvPr/>
          </p:nvSpPr>
          <p:spPr>
            <a:xfrm>
              <a:off x="7620000" y="4695096"/>
              <a:ext cx="46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577" name="Oval 576"/>
            <p:cNvSpPr/>
            <p:nvPr/>
          </p:nvSpPr>
          <p:spPr>
            <a:xfrm>
              <a:off x="4648200" y="5356299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TextBox 577"/>
            <p:cNvSpPr txBox="1"/>
            <p:nvPr/>
          </p:nvSpPr>
          <p:spPr>
            <a:xfrm>
              <a:off x="4724400" y="540023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79" name="Oval 578"/>
            <p:cNvSpPr/>
            <p:nvPr/>
          </p:nvSpPr>
          <p:spPr>
            <a:xfrm>
              <a:off x="5842000" y="5356299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5918200" y="540023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81" name="Oval 580"/>
            <p:cNvSpPr/>
            <p:nvPr/>
          </p:nvSpPr>
          <p:spPr>
            <a:xfrm>
              <a:off x="8229600" y="537748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8229600" y="5421421"/>
              <a:ext cx="453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12</a:t>
              </a:r>
            </a:p>
          </p:txBody>
        </p:sp>
        <p:sp>
          <p:nvSpPr>
            <p:cNvPr id="583" name="Oval 582"/>
            <p:cNvSpPr/>
            <p:nvPr/>
          </p:nvSpPr>
          <p:spPr>
            <a:xfrm>
              <a:off x="7919814" y="61722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TextBox 583"/>
            <p:cNvSpPr txBox="1"/>
            <p:nvPr/>
          </p:nvSpPr>
          <p:spPr>
            <a:xfrm>
              <a:off x="7902165" y="6216134"/>
              <a:ext cx="499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11</a:t>
              </a:r>
            </a:p>
          </p:txBody>
        </p:sp>
        <p:sp>
          <p:nvSpPr>
            <p:cNvPr id="585" name="Oval 584"/>
            <p:cNvSpPr/>
            <p:nvPr/>
          </p:nvSpPr>
          <p:spPr>
            <a:xfrm>
              <a:off x="6417187" y="395723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6493387" y="400117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587" name="Oval 586"/>
            <p:cNvSpPr/>
            <p:nvPr/>
          </p:nvSpPr>
          <p:spPr>
            <a:xfrm>
              <a:off x="5209799" y="4651162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TextBox 587"/>
            <p:cNvSpPr txBox="1"/>
            <p:nvPr/>
          </p:nvSpPr>
          <p:spPr>
            <a:xfrm>
              <a:off x="5285999" y="4695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89" name="Oval 588"/>
            <p:cNvSpPr/>
            <p:nvPr/>
          </p:nvSpPr>
          <p:spPr>
            <a:xfrm>
              <a:off x="7624575" y="4651162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TextBox 589"/>
            <p:cNvSpPr txBox="1"/>
            <p:nvPr/>
          </p:nvSpPr>
          <p:spPr>
            <a:xfrm>
              <a:off x="7624575" y="4695096"/>
              <a:ext cx="46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591" name="Oval 590"/>
            <p:cNvSpPr/>
            <p:nvPr/>
          </p:nvSpPr>
          <p:spPr>
            <a:xfrm>
              <a:off x="4652775" y="5356299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TextBox 591"/>
            <p:cNvSpPr txBox="1"/>
            <p:nvPr/>
          </p:nvSpPr>
          <p:spPr>
            <a:xfrm>
              <a:off x="4728975" y="540023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93" name="Oval 592"/>
            <p:cNvSpPr/>
            <p:nvPr/>
          </p:nvSpPr>
          <p:spPr>
            <a:xfrm>
              <a:off x="5846575" y="5356299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TextBox 593"/>
            <p:cNvSpPr txBox="1"/>
            <p:nvPr/>
          </p:nvSpPr>
          <p:spPr>
            <a:xfrm>
              <a:off x="5922775" y="540023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95" name="Oval 594"/>
            <p:cNvSpPr/>
            <p:nvPr/>
          </p:nvSpPr>
          <p:spPr>
            <a:xfrm>
              <a:off x="8234175" y="537748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TextBox 595"/>
            <p:cNvSpPr txBox="1"/>
            <p:nvPr/>
          </p:nvSpPr>
          <p:spPr>
            <a:xfrm>
              <a:off x="8234175" y="5421421"/>
              <a:ext cx="453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12</a:t>
              </a:r>
            </a:p>
          </p:txBody>
        </p:sp>
        <p:sp>
          <p:nvSpPr>
            <p:cNvPr id="597" name="Oval 596"/>
            <p:cNvSpPr/>
            <p:nvPr/>
          </p:nvSpPr>
          <p:spPr>
            <a:xfrm>
              <a:off x="7924389" y="61722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TextBox 597"/>
            <p:cNvSpPr txBox="1"/>
            <p:nvPr/>
          </p:nvSpPr>
          <p:spPr>
            <a:xfrm>
              <a:off x="7906740" y="6216134"/>
              <a:ext cx="499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11</a:t>
              </a:r>
            </a:p>
          </p:txBody>
        </p:sp>
        <p:cxnSp>
          <p:nvCxnSpPr>
            <p:cNvPr id="599" name="Straight Connector 598"/>
            <p:cNvCxnSpPr/>
            <p:nvPr/>
          </p:nvCxnSpPr>
          <p:spPr>
            <a:xfrm>
              <a:off x="6635555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flipH="1">
              <a:off x="8149659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>
              <a:off x="7852999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flipH="1">
              <a:off x="5464491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flipH="1">
              <a:off x="4886678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>
              <a:off x="5464491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5" name="Group 604"/>
            <p:cNvGrpSpPr/>
            <p:nvPr/>
          </p:nvGrpSpPr>
          <p:grpSpPr>
            <a:xfrm>
              <a:off x="6412612" y="3957237"/>
              <a:ext cx="457200" cy="457200"/>
              <a:chOff x="4648200" y="1676400"/>
              <a:chExt cx="457200" cy="457200"/>
            </a:xfrm>
          </p:grpSpPr>
          <p:sp>
            <p:nvSpPr>
              <p:cNvPr id="653" name="Oval 6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TextBox 65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606" name="Group 605"/>
            <p:cNvGrpSpPr/>
            <p:nvPr/>
          </p:nvGrpSpPr>
          <p:grpSpPr>
            <a:xfrm>
              <a:off x="5205224" y="4651162"/>
              <a:ext cx="457200" cy="457200"/>
              <a:chOff x="4648200" y="1676400"/>
              <a:chExt cx="457200" cy="457200"/>
            </a:xfrm>
          </p:grpSpPr>
          <p:sp>
            <p:nvSpPr>
              <p:cNvPr id="651" name="Oval 65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TextBox 65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607" name="Group 606"/>
            <p:cNvGrpSpPr/>
            <p:nvPr/>
          </p:nvGrpSpPr>
          <p:grpSpPr>
            <a:xfrm>
              <a:off x="7620000" y="4651162"/>
              <a:ext cx="465697" cy="457200"/>
              <a:chOff x="4648200" y="1676400"/>
              <a:chExt cx="465697" cy="457200"/>
            </a:xfrm>
          </p:grpSpPr>
          <p:sp>
            <p:nvSpPr>
              <p:cNvPr id="649" name="Oval 64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TextBox 649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608" name="Group 607"/>
            <p:cNvGrpSpPr/>
            <p:nvPr/>
          </p:nvGrpSpPr>
          <p:grpSpPr>
            <a:xfrm>
              <a:off x="4648200" y="5356299"/>
              <a:ext cx="457200" cy="457200"/>
              <a:chOff x="4648200" y="1676400"/>
              <a:chExt cx="457200" cy="457200"/>
            </a:xfrm>
          </p:grpSpPr>
          <p:sp>
            <p:nvSpPr>
              <p:cNvPr id="647" name="Oval 64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TextBox 64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609" name="Group 608"/>
            <p:cNvGrpSpPr/>
            <p:nvPr/>
          </p:nvGrpSpPr>
          <p:grpSpPr>
            <a:xfrm>
              <a:off x="5842000" y="5356299"/>
              <a:ext cx="457200" cy="457200"/>
              <a:chOff x="4648200" y="1676400"/>
              <a:chExt cx="457200" cy="457200"/>
            </a:xfrm>
          </p:grpSpPr>
          <p:sp>
            <p:nvSpPr>
              <p:cNvPr id="645" name="Oval 64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TextBox 64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610" name="Group 609"/>
            <p:cNvGrpSpPr/>
            <p:nvPr/>
          </p:nvGrpSpPr>
          <p:grpSpPr>
            <a:xfrm>
              <a:off x="8229600" y="5377487"/>
              <a:ext cx="457200" cy="457200"/>
              <a:chOff x="4648200" y="1676400"/>
              <a:chExt cx="457200" cy="457200"/>
            </a:xfrm>
          </p:grpSpPr>
          <p:sp>
            <p:nvSpPr>
              <p:cNvPr id="643" name="Oval 64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TextBox 643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611" name="Group 610"/>
            <p:cNvGrpSpPr/>
            <p:nvPr/>
          </p:nvGrpSpPr>
          <p:grpSpPr>
            <a:xfrm>
              <a:off x="7902165" y="6172200"/>
              <a:ext cx="499004" cy="457200"/>
              <a:chOff x="4630551" y="1676400"/>
              <a:chExt cx="499004" cy="457200"/>
            </a:xfrm>
          </p:grpSpPr>
          <p:sp>
            <p:nvSpPr>
              <p:cNvPr id="641" name="Oval 6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TextBox 641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sp>
          <p:nvSpPr>
            <p:cNvPr id="612" name="Oval 611"/>
            <p:cNvSpPr/>
            <p:nvPr/>
          </p:nvSpPr>
          <p:spPr>
            <a:xfrm>
              <a:off x="5500647" y="617636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5576847" y="622030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4</a:t>
              </a:r>
            </a:p>
          </p:txBody>
        </p:sp>
        <p:cxnSp>
          <p:nvCxnSpPr>
            <p:cNvPr id="614" name="Straight Connector 613"/>
            <p:cNvCxnSpPr/>
            <p:nvPr/>
          </p:nvCxnSpPr>
          <p:spPr>
            <a:xfrm>
              <a:off x="6640130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H="1">
              <a:off x="8154234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>
              <a:off x="7857574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flipH="1">
              <a:off x="5469066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 flipH="1">
              <a:off x="4891253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>
              <a:off x="5469066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0" name="Group 619"/>
            <p:cNvGrpSpPr/>
            <p:nvPr/>
          </p:nvGrpSpPr>
          <p:grpSpPr>
            <a:xfrm>
              <a:off x="6417187" y="3957237"/>
              <a:ext cx="457200" cy="457200"/>
              <a:chOff x="4648200" y="1676400"/>
              <a:chExt cx="457200" cy="457200"/>
            </a:xfrm>
          </p:grpSpPr>
          <p:sp>
            <p:nvSpPr>
              <p:cNvPr id="639" name="Oval 63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TextBox 63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621" name="Group 620"/>
            <p:cNvGrpSpPr/>
            <p:nvPr/>
          </p:nvGrpSpPr>
          <p:grpSpPr>
            <a:xfrm>
              <a:off x="5209799" y="4651162"/>
              <a:ext cx="457200" cy="457200"/>
              <a:chOff x="4648200" y="1676400"/>
              <a:chExt cx="457200" cy="457200"/>
            </a:xfrm>
          </p:grpSpPr>
          <p:sp>
            <p:nvSpPr>
              <p:cNvPr id="637" name="Oval 63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TextBox 63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622" name="Group 621"/>
            <p:cNvGrpSpPr/>
            <p:nvPr/>
          </p:nvGrpSpPr>
          <p:grpSpPr>
            <a:xfrm>
              <a:off x="7624575" y="4651162"/>
              <a:ext cx="465697" cy="457200"/>
              <a:chOff x="4648200" y="1676400"/>
              <a:chExt cx="465697" cy="457200"/>
            </a:xfrm>
          </p:grpSpPr>
          <p:sp>
            <p:nvSpPr>
              <p:cNvPr id="635" name="Oval 63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TextBox 635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623" name="Group 622"/>
            <p:cNvGrpSpPr/>
            <p:nvPr/>
          </p:nvGrpSpPr>
          <p:grpSpPr>
            <a:xfrm>
              <a:off x="4652775" y="5356299"/>
              <a:ext cx="457200" cy="457200"/>
              <a:chOff x="4648200" y="1676400"/>
              <a:chExt cx="457200" cy="457200"/>
            </a:xfrm>
          </p:grpSpPr>
          <p:sp>
            <p:nvSpPr>
              <p:cNvPr id="633" name="Oval 63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TextBox 63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624" name="Group 623"/>
            <p:cNvGrpSpPr/>
            <p:nvPr/>
          </p:nvGrpSpPr>
          <p:grpSpPr>
            <a:xfrm>
              <a:off x="5846575" y="5356299"/>
              <a:ext cx="457200" cy="457200"/>
              <a:chOff x="4648200" y="1676400"/>
              <a:chExt cx="457200" cy="457200"/>
            </a:xfrm>
          </p:grpSpPr>
          <p:sp>
            <p:nvSpPr>
              <p:cNvPr id="631" name="Oval 63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TextBox 63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8234175" y="5377487"/>
              <a:ext cx="457200" cy="457200"/>
              <a:chOff x="4648200" y="1676400"/>
              <a:chExt cx="457200" cy="457200"/>
            </a:xfrm>
          </p:grpSpPr>
          <p:sp>
            <p:nvSpPr>
              <p:cNvPr id="629" name="Oval 62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TextBox 629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7906740" y="6172200"/>
              <a:ext cx="499004" cy="457200"/>
              <a:chOff x="4630551" y="1676400"/>
              <a:chExt cx="499004" cy="457200"/>
            </a:xfrm>
          </p:grpSpPr>
          <p:sp>
            <p:nvSpPr>
              <p:cNvPr id="627" name="Oval 62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TextBox 627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</p:grpSp>
      <p:grpSp>
        <p:nvGrpSpPr>
          <p:cNvPr id="655" name="Group 654"/>
          <p:cNvGrpSpPr/>
          <p:nvPr/>
        </p:nvGrpSpPr>
        <p:grpSpPr>
          <a:xfrm>
            <a:off x="6732075" y="3956926"/>
            <a:ext cx="1196423" cy="1862049"/>
            <a:chOff x="5817674" y="3956925"/>
            <a:chExt cx="1196423" cy="1862049"/>
          </a:xfrm>
        </p:grpSpPr>
        <p:grpSp>
          <p:nvGrpSpPr>
            <p:cNvPr id="656" name="Group 655"/>
            <p:cNvGrpSpPr/>
            <p:nvPr/>
          </p:nvGrpSpPr>
          <p:grpSpPr>
            <a:xfrm>
              <a:off x="5817674" y="4433419"/>
              <a:ext cx="1196423" cy="925540"/>
              <a:chOff x="5817674" y="4433419"/>
              <a:chExt cx="1196423" cy="925540"/>
            </a:xfrm>
          </p:grpSpPr>
          <p:cxnSp>
            <p:nvCxnSpPr>
              <p:cNvPr id="663" name="Straight Arrow Connector 662"/>
              <p:cNvCxnSpPr/>
              <p:nvPr/>
            </p:nvCxnSpPr>
            <p:spPr>
              <a:xfrm flipH="1">
                <a:off x="6163190" y="4433419"/>
                <a:ext cx="369009" cy="92554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TextBox 663"/>
              <p:cNvSpPr txBox="1"/>
              <p:nvPr/>
            </p:nvSpPr>
            <p:spPr>
              <a:xfrm>
                <a:off x="5817674" y="4729875"/>
                <a:ext cx="119642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Swap data</a:t>
                </a:r>
              </a:p>
            </p:txBody>
          </p:sp>
        </p:grpSp>
        <p:grpSp>
          <p:nvGrpSpPr>
            <p:cNvPr id="657" name="Group 656"/>
            <p:cNvGrpSpPr/>
            <p:nvPr/>
          </p:nvGrpSpPr>
          <p:grpSpPr>
            <a:xfrm>
              <a:off x="6417225" y="3956925"/>
              <a:ext cx="457200" cy="457200"/>
              <a:chOff x="6411750" y="3956925"/>
              <a:chExt cx="457200" cy="457200"/>
            </a:xfrm>
          </p:grpSpPr>
          <p:sp>
            <p:nvSpPr>
              <p:cNvPr id="661" name="Oval 660"/>
              <p:cNvSpPr/>
              <p:nvPr/>
            </p:nvSpPr>
            <p:spPr>
              <a:xfrm>
                <a:off x="6411750" y="3956925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TextBox 661"/>
              <p:cNvSpPr txBox="1"/>
              <p:nvPr/>
            </p:nvSpPr>
            <p:spPr>
              <a:xfrm>
                <a:off x="6487950" y="400085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658" name="Group 657"/>
            <p:cNvGrpSpPr/>
            <p:nvPr/>
          </p:nvGrpSpPr>
          <p:grpSpPr>
            <a:xfrm>
              <a:off x="5840025" y="5361774"/>
              <a:ext cx="457200" cy="457200"/>
              <a:chOff x="6411750" y="3956925"/>
              <a:chExt cx="457200" cy="457200"/>
            </a:xfrm>
          </p:grpSpPr>
          <p:sp>
            <p:nvSpPr>
              <p:cNvPr id="659" name="Oval 658"/>
              <p:cNvSpPr/>
              <p:nvPr/>
            </p:nvSpPr>
            <p:spPr>
              <a:xfrm>
                <a:off x="6411750" y="3956925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TextBox 659"/>
              <p:cNvSpPr txBox="1"/>
              <p:nvPr/>
            </p:nvSpPr>
            <p:spPr>
              <a:xfrm>
                <a:off x="6487950" y="400085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</p:grpSp>
      <p:grpSp>
        <p:nvGrpSpPr>
          <p:cNvPr id="855" name="Group 854"/>
          <p:cNvGrpSpPr/>
          <p:nvPr/>
        </p:nvGrpSpPr>
        <p:grpSpPr>
          <a:xfrm>
            <a:off x="5410200" y="3810000"/>
            <a:ext cx="4343400" cy="2971800"/>
            <a:chOff x="4495800" y="3810000"/>
            <a:chExt cx="4343400" cy="2971800"/>
          </a:xfrm>
        </p:grpSpPr>
        <p:sp>
          <p:nvSpPr>
            <p:cNvPr id="856" name="Rectangle 855"/>
            <p:cNvSpPr/>
            <p:nvPr/>
          </p:nvSpPr>
          <p:spPr>
            <a:xfrm>
              <a:off x="4495800" y="3810000"/>
              <a:ext cx="43434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7" name="Group 856"/>
            <p:cNvGrpSpPr/>
            <p:nvPr/>
          </p:nvGrpSpPr>
          <p:grpSpPr>
            <a:xfrm>
              <a:off x="4648200" y="3957237"/>
              <a:ext cx="4043175" cy="2672163"/>
              <a:chOff x="4648200" y="3957237"/>
              <a:chExt cx="4043175" cy="2672163"/>
            </a:xfrm>
          </p:grpSpPr>
          <p:cxnSp>
            <p:nvCxnSpPr>
              <p:cNvPr id="858" name="Straight Connector 857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0" name="Oval 869"/>
              <p:cNvSpPr/>
              <p:nvPr/>
            </p:nvSpPr>
            <p:spPr>
              <a:xfrm>
                <a:off x="6412612" y="395723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TextBox 870"/>
              <p:cNvSpPr txBox="1"/>
              <p:nvPr/>
            </p:nvSpPr>
            <p:spPr>
              <a:xfrm>
                <a:off x="6488812" y="400117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5205224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TextBox 872"/>
              <p:cNvSpPr txBox="1"/>
              <p:nvPr/>
            </p:nvSpPr>
            <p:spPr>
              <a:xfrm>
                <a:off x="5281424" y="46950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7620000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TextBox 874"/>
              <p:cNvSpPr txBox="1"/>
              <p:nvPr/>
            </p:nvSpPr>
            <p:spPr>
              <a:xfrm>
                <a:off x="7620000" y="4695096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4648200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TextBox 876"/>
              <p:cNvSpPr txBox="1"/>
              <p:nvPr/>
            </p:nvSpPr>
            <p:spPr>
              <a:xfrm>
                <a:off x="4724400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5842000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TextBox 878"/>
              <p:cNvSpPr txBox="1"/>
              <p:nvPr/>
            </p:nvSpPr>
            <p:spPr>
              <a:xfrm>
                <a:off x="5918200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8229600" y="537748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TextBox 880"/>
              <p:cNvSpPr txBox="1"/>
              <p:nvPr/>
            </p:nvSpPr>
            <p:spPr>
              <a:xfrm>
                <a:off x="8229600" y="5421421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7919814" y="6172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TextBox 882"/>
              <p:cNvSpPr txBox="1"/>
              <p:nvPr/>
            </p:nvSpPr>
            <p:spPr>
              <a:xfrm>
                <a:off x="7902165" y="62161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6417187" y="395723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TextBox 884"/>
              <p:cNvSpPr txBox="1"/>
              <p:nvPr/>
            </p:nvSpPr>
            <p:spPr>
              <a:xfrm>
                <a:off x="6493387" y="400117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5209799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TextBox 886"/>
              <p:cNvSpPr txBox="1"/>
              <p:nvPr/>
            </p:nvSpPr>
            <p:spPr>
              <a:xfrm>
                <a:off x="5285999" y="46950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7624575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TextBox 888"/>
              <p:cNvSpPr txBox="1"/>
              <p:nvPr/>
            </p:nvSpPr>
            <p:spPr>
              <a:xfrm>
                <a:off x="7624575" y="4695096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4652775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TextBox 890"/>
              <p:cNvSpPr txBox="1"/>
              <p:nvPr/>
            </p:nvSpPr>
            <p:spPr>
              <a:xfrm>
                <a:off x="4728975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5846575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TextBox 892"/>
              <p:cNvSpPr txBox="1"/>
              <p:nvPr/>
            </p:nvSpPr>
            <p:spPr>
              <a:xfrm>
                <a:off x="5922775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8234175" y="537748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TextBox 894"/>
              <p:cNvSpPr txBox="1"/>
              <p:nvPr/>
            </p:nvSpPr>
            <p:spPr>
              <a:xfrm>
                <a:off x="8234175" y="5421421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7924389" y="6172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TextBox 896"/>
              <p:cNvSpPr txBox="1"/>
              <p:nvPr/>
            </p:nvSpPr>
            <p:spPr>
              <a:xfrm>
                <a:off x="7906740" y="62161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  <p:cxnSp>
            <p:nvCxnSpPr>
              <p:cNvPr id="898" name="Straight Connector 897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4" name="Group 903"/>
              <p:cNvGrpSpPr/>
              <p:nvPr/>
            </p:nvGrpSpPr>
            <p:grpSpPr>
              <a:xfrm>
                <a:off x="6412612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950" name="Oval 94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TextBox 950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905" name="Group 904"/>
              <p:cNvGrpSpPr/>
              <p:nvPr/>
            </p:nvGrpSpPr>
            <p:grpSpPr>
              <a:xfrm>
                <a:off x="5205224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948" name="Oval 94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TextBox 948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906" name="Group 905"/>
              <p:cNvGrpSpPr/>
              <p:nvPr/>
            </p:nvGrpSpPr>
            <p:grpSpPr>
              <a:xfrm>
                <a:off x="7620000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946" name="Oval 94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7" name="TextBox 946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907" name="Group 906"/>
              <p:cNvGrpSpPr/>
              <p:nvPr/>
            </p:nvGrpSpPr>
            <p:grpSpPr>
              <a:xfrm>
                <a:off x="46482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44" name="Oval 94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TextBox 944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908" name="Group 907"/>
              <p:cNvGrpSpPr/>
              <p:nvPr/>
            </p:nvGrpSpPr>
            <p:grpSpPr>
              <a:xfrm>
                <a:off x="58420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42" name="Oval 941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TextBox 942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909" name="Group 908"/>
              <p:cNvGrpSpPr/>
              <p:nvPr/>
            </p:nvGrpSpPr>
            <p:grpSpPr>
              <a:xfrm>
                <a:off x="8229600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940" name="Oval 93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TextBox 940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910" name="Group 909"/>
              <p:cNvGrpSpPr/>
              <p:nvPr/>
            </p:nvGrpSpPr>
            <p:grpSpPr>
              <a:xfrm>
                <a:off x="7902165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938" name="Oval 93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TextBox 938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  <p:cxnSp>
            <p:nvCxnSpPr>
              <p:cNvPr id="911" name="Straight Connector 910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7" name="Group 916"/>
              <p:cNvGrpSpPr/>
              <p:nvPr/>
            </p:nvGrpSpPr>
            <p:grpSpPr>
              <a:xfrm>
                <a:off x="6417187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936" name="Oval 93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TextBox 936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5</a:t>
                  </a:r>
                </a:p>
              </p:txBody>
            </p:sp>
          </p:grpSp>
          <p:grpSp>
            <p:nvGrpSpPr>
              <p:cNvPr id="918" name="Group 917"/>
              <p:cNvGrpSpPr/>
              <p:nvPr/>
            </p:nvGrpSpPr>
            <p:grpSpPr>
              <a:xfrm>
                <a:off x="5209799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934" name="Oval 93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TextBox 934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919" name="Group 918"/>
              <p:cNvGrpSpPr/>
              <p:nvPr/>
            </p:nvGrpSpPr>
            <p:grpSpPr>
              <a:xfrm>
                <a:off x="7624575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932" name="Oval 931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TextBox 932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920" name="Group 919"/>
              <p:cNvGrpSpPr/>
              <p:nvPr/>
            </p:nvGrpSpPr>
            <p:grpSpPr>
              <a:xfrm>
                <a:off x="46527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30" name="Oval 92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TextBox 930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</a:t>
                  </a:r>
                </a:p>
              </p:txBody>
            </p:sp>
          </p:grpSp>
          <p:grpSp>
            <p:nvGrpSpPr>
              <p:cNvPr id="921" name="Group 920"/>
              <p:cNvGrpSpPr/>
              <p:nvPr/>
            </p:nvGrpSpPr>
            <p:grpSpPr>
              <a:xfrm>
                <a:off x="58465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28" name="Oval 92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TextBox 928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922" name="Group 921"/>
              <p:cNvGrpSpPr/>
              <p:nvPr/>
            </p:nvGrpSpPr>
            <p:grpSpPr>
              <a:xfrm>
                <a:off x="8234175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926" name="Oval 92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TextBox 926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923" name="Group 922"/>
              <p:cNvGrpSpPr/>
              <p:nvPr/>
            </p:nvGrpSpPr>
            <p:grpSpPr>
              <a:xfrm>
                <a:off x="7906740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924" name="Oval 92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TextBox 924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392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#27: Copying Objects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Containers hold objects, but not the ones you give them!</a:t>
            </a:r>
          </a:p>
          <a:p>
            <a:r>
              <a:rPr lang="en-US" sz="2000" dirty="0"/>
              <a:t>Instead, when you add an object to a container (via e.g., insert or push_back, etc.), what goes into the container is a </a:t>
            </a:r>
            <a:r>
              <a:rPr lang="en-US" sz="2000" i="1" dirty="0"/>
              <a:t>copy</a:t>
            </a:r>
            <a:r>
              <a:rPr lang="en-US" sz="2000" dirty="0"/>
              <a:t> of the object.</a:t>
            </a:r>
          </a:p>
          <a:p>
            <a:r>
              <a:rPr lang="en-US" sz="2000" dirty="0"/>
              <a:t>Once in a container, it's not uncommon for it to be copied further.</a:t>
            </a:r>
          </a:p>
          <a:p>
            <a:pPr lvl="1"/>
            <a:r>
              <a:rPr lang="en-US" sz="1600" dirty="0"/>
              <a:t>If your container resizes or shrinks, objects will be moved (copied) around.</a:t>
            </a:r>
          </a:p>
          <a:p>
            <a:pPr lvl="1"/>
            <a:r>
              <a:rPr lang="en-US" sz="1600" dirty="0"/>
              <a:t>If you </a:t>
            </a:r>
            <a:r>
              <a:rPr lang="en-US" sz="1600" i="1" dirty="0"/>
              <a:t>insert</a:t>
            </a:r>
            <a:r>
              <a:rPr lang="en-US" sz="1600" dirty="0"/>
              <a:t> something or </a:t>
            </a:r>
            <a:r>
              <a:rPr lang="en-US" sz="1600" i="1" dirty="0"/>
              <a:t>erase</a:t>
            </a:r>
            <a:r>
              <a:rPr lang="en-US" sz="1600" dirty="0"/>
              <a:t> something from a vector, string, or deque, existing container elements are typically moved (copied) around.</a:t>
            </a:r>
          </a:p>
          <a:p>
            <a:pPr lvl="1"/>
            <a:r>
              <a:rPr lang="en-US" sz="1600" dirty="0"/>
              <a:t>If you use any of the sorting algorithms, </a:t>
            </a:r>
            <a:r>
              <a:rPr lang="en-US" sz="1600" i="1" dirty="0"/>
              <a:t>remove</a:t>
            </a:r>
            <a:r>
              <a:rPr lang="en-US" sz="1600" dirty="0"/>
              <a:t>, </a:t>
            </a:r>
            <a:r>
              <a:rPr lang="en-US" sz="1600" i="1" dirty="0"/>
              <a:t>unique</a:t>
            </a:r>
            <a:r>
              <a:rPr lang="en-US" sz="1600" dirty="0"/>
              <a:t>, </a:t>
            </a:r>
            <a:r>
              <a:rPr lang="en-US" sz="1600" i="1" dirty="0"/>
              <a:t>rotate</a:t>
            </a:r>
            <a:r>
              <a:rPr lang="en-US" sz="1600" dirty="0"/>
              <a:t> or </a:t>
            </a:r>
            <a:r>
              <a:rPr lang="en-US" sz="1600" i="1" dirty="0"/>
              <a:t>reverse</a:t>
            </a:r>
            <a:r>
              <a:rPr lang="en-US" sz="1600" dirty="0"/>
              <a:t>, etc., objects will be moved (copied) around.</a:t>
            </a:r>
          </a:p>
          <a:p>
            <a:r>
              <a:rPr lang="en-US" sz="2000" dirty="0"/>
              <a:t>Copying objects is the STL way!</a:t>
            </a:r>
          </a:p>
          <a:p>
            <a:pPr lvl="1"/>
            <a:r>
              <a:rPr lang="en-US" sz="1600" dirty="0"/>
              <a:t>An object is copied by using it copying member function (</a:t>
            </a:r>
            <a:r>
              <a:rPr lang="en-US" sz="1600" dirty="0" err="1"/>
              <a:t>ie</a:t>
            </a:r>
            <a:r>
              <a:rPr lang="en-US" sz="1600" dirty="0"/>
              <a:t>., the copy constructor and its copy assignment operator).</a:t>
            </a:r>
          </a:p>
          <a:p>
            <a:r>
              <a:rPr lang="en-US" sz="2000" dirty="0"/>
              <a:t>Take away:</a:t>
            </a:r>
          </a:p>
          <a:p>
            <a:pPr lvl="1"/>
            <a:r>
              <a:rPr lang="en-US" sz="1600" dirty="0"/>
              <a:t>If you fill a container with objects where copying is expensive, the simple act of putting the objects into the container could prove to be a performance bottleneck.</a:t>
            </a:r>
          </a:p>
          <a:p>
            <a:pPr lvl="1"/>
            <a:r>
              <a:rPr lang="en-US" sz="1600" dirty="0"/>
              <a:t>The more things that get moved around in the container, the more memory and cycles you'll blow on making copies.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157" y="152400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>
                <a:latin typeface="Comic Sans MS" panose="030F0702030302020204" pitchFamily="66" charset="0"/>
              </a:rPr>
              <a:t>Delete node 8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77940" y="3853298"/>
            <a:ext cx="3276600" cy="2585326"/>
            <a:chOff x="1897101" y="4038599"/>
            <a:chExt cx="3208302" cy="250912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63162" y="4204341"/>
              <a:ext cx="861993" cy="5092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03279" y="5182999"/>
              <a:ext cx="236363" cy="5990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261659" y="5783148"/>
              <a:ext cx="246022" cy="5846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839233" y="4697646"/>
              <a:ext cx="396701" cy="531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19534" y="5822522"/>
              <a:ext cx="180755" cy="5452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490095" y="5229202"/>
              <a:ext cx="243554" cy="552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69294" y="4721715"/>
              <a:ext cx="430996" cy="4928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460582" y="5795424"/>
              <a:ext cx="246022" cy="5846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491551" y="4165701"/>
              <a:ext cx="861993" cy="5092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61490" y="4713701"/>
              <a:ext cx="396701" cy="531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18458" y="5834797"/>
              <a:ext cx="180755" cy="5452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688820" y="5211643"/>
              <a:ext cx="238398" cy="5788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91551" y="4737770"/>
              <a:ext cx="430996" cy="4928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3152157" y="4038599"/>
              <a:ext cx="429245" cy="327789"/>
              <a:chOff x="4587637" y="1676400"/>
              <a:chExt cx="576716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87637" y="1720333"/>
                <a:ext cx="576716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40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298581" y="4536109"/>
              <a:ext cx="340289" cy="327789"/>
              <a:chOff x="4648200" y="1676400"/>
              <a:chExt cx="4572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724400" y="1720333"/>
                <a:ext cx="304800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077839" y="4536108"/>
              <a:ext cx="373705" cy="327789"/>
              <a:chOff x="4623964" y="1676400"/>
              <a:chExt cx="502095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623964" y="1720333"/>
                <a:ext cx="502095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766384" y="5041656"/>
              <a:ext cx="353431" cy="327789"/>
              <a:chOff x="4639947" y="1676400"/>
              <a:chExt cx="474857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639947" y="1720333"/>
                <a:ext cx="474857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34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39000" y="5041655"/>
              <a:ext cx="382066" cy="327789"/>
              <a:chOff x="4618560" y="1676400"/>
              <a:chExt cx="51333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618560" y="1720333"/>
                <a:ext cx="513330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42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516237" y="5056846"/>
              <a:ext cx="388485" cy="327789"/>
              <a:chOff x="4603379" y="1676400"/>
              <a:chExt cx="521954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03379" y="1720333"/>
                <a:ext cx="521954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55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79737" y="6219935"/>
              <a:ext cx="369448" cy="327789"/>
              <a:chOff x="4633824" y="1676400"/>
              <a:chExt cx="496377" cy="4572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33824" y="1720333"/>
                <a:ext cx="496377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706604" y="6219935"/>
              <a:ext cx="370210" cy="327789"/>
              <a:chOff x="4608001" y="1676400"/>
              <a:chExt cx="497401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08001" y="1720333"/>
                <a:ext cx="497401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91546" y="6219936"/>
              <a:ext cx="359999" cy="327789"/>
              <a:chOff x="4639367" y="1676400"/>
              <a:chExt cx="483681" cy="457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639367" y="1720333"/>
                <a:ext cx="483681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47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516240" y="6219935"/>
              <a:ext cx="371249" cy="327789"/>
              <a:chOff x="4610621" y="1676400"/>
              <a:chExt cx="498795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10621" y="1720333"/>
                <a:ext cx="498795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49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305887" y="5626616"/>
              <a:ext cx="371404" cy="327789"/>
              <a:chOff x="4630551" y="1676400"/>
              <a:chExt cx="499004" cy="4572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630551" y="1720333"/>
                <a:ext cx="499004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48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44258" y="5626615"/>
              <a:ext cx="361145" cy="327789"/>
              <a:chOff x="4620179" y="1676400"/>
              <a:chExt cx="485221" cy="457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620179" y="1720333"/>
                <a:ext cx="485221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75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03213" y="5626615"/>
              <a:ext cx="396000" cy="327789"/>
              <a:chOff x="4605929" y="1676400"/>
              <a:chExt cx="532051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605929" y="1720333"/>
                <a:ext cx="532051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897101" y="5041656"/>
              <a:ext cx="340289" cy="327789"/>
              <a:chOff x="4648200" y="1676400"/>
              <a:chExt cx="457200" cy="4572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724400" y="1720333"/>
                <a:ext cx="304800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468670" y="3423955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>
                <a:latin typeface="Comic Sans MS" panose="030F0702030302020204" pitchFamily="66" charset="0"/>
              </a:rPr>
              <a:t>Delete node 40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1366779" y="323664"/>
            <a:ext cx="3239418" cy="2224056"/>
            <a:chOff x="4144885" y="660709"/>
            <a:chExt cx="3239418" cy="222405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196791" y="853117"/>
              <a:ext cx="948394" cy="5911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15300" y="2007879"/>
              <a:ext cx="422101" cy="6866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4346026" y="2036624"/>
              <a:ext cx="407654" cy="6290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5237815" y="808261"/>
              <a:ext cx="948394" cy="5911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4764648" y="1444433"/>
              <a:ext cx="436464" cy="6170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5298056" y="2022493"/>
              <a:ext cx="419095" cy="6259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237815" y="1472375"/>
              <a:ext cx="474197" cy="5721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6014225" y="660709"/>
              <a:ext cx="374398" cy="380530"/>
              <a:chOff x="4648200" y="1676400"/>
              <a:chExt cx="457200" cy="45720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025503" y="1238267"/>
              <a:ext cx="374398" cy="380530"/>
              <a:chOff x="4648200" y="1676400"/>
              <a:chExt cx="457200" cy="45720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002947" y="1238267"/>
              <a:ext cx="381356" cy="380530"/>
              <a:chOff x="4648200" y="1676400"/>
              <a:chExt cx="465697" cy="45720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648200" y="1720335"/>
                <a:ext cx="465697" cy="36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569360" y="1825156"/>
              <a:ext cx="374398" cy="380530"/>
              <a:chOff x="4648200" y="1676400"/>
              <a:chExt cx="457200" cy="45720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546954" y="1825156"/>
              <a:ext cx="374398" cy="380530"/>
              <a:chOff x="4648200" y="1676400"/>
              <a:chExt cx="457200" cy="4572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144885" y="2504234"/>
              <a:ext cx="374398" cy="380530"/>
              <a:chOff x="4454306" y="1676400"/>
              <a:chExt cx="457200" cy="4572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454306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537192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105400" y="2504235"/>
              <a:ext cx="374398" cy="380530"/>
              <a:chOff x="4648200" y="1676400"/>
              <a:chExt cx="457200" cy="4572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950202" y="2504235"/>
              <a:ext cx="374398" cy="380530"/>
              <a:chOff x="4648200" y="1676400"/>
              <a:chExt cx="457200" cy="45720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</p:grpSp>
      <p:cxnSp>
        <p:nvCxnSpPr>
          <p:cNvPr id="96" name="Straight Connector 95"/>
          <p:cNvCxnSpPr/>
          <p:nvPr/>
        </p:nvCxnSpPr>
        <p:spPr>
          <a:xfrm>
            <a:off x="8747157" y="4062450"/>
            <a:ext cx="880343" cy="524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9664781" y="5689203"/>
            <a:ext cx="251259" cy="60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9233362" y="4570737"/>
            <a:ext cx="405146" cy="5476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928146" y="5729774"/>
            <a:ext cx="184603" cy="561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9898080" y="5118436"/>
            <a:ext cx="248739" cy="569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9672579" y="4595536"/>
            <a:ext cx="440171" cy="507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8601736" y="5701852"/>
            <a:ext cx="251259" cy="60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856992" y="4022637"/>
            <a:ext cx="880343" cy="524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7417774" y="4587279"/>
            <a:ext cx="405146" cy="5476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8006557" y="5094066"/>
            <a:ext cx="311595" cy="6444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8301933" y="5100342"/>
            <a:ext cx="545556" cy="6015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856992" y="4612078"/>
            <a:ext cx="440171" cy="507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8531661" y="3891674"/>
            <a:ext cx="438383" cy="337744"/>
            <a:chOff x="4587637" y="1676400"/>
            <a:chExt cx="576716" cy="457200"/>
          </a:xfrm>
        </p:grpSpPr>
        <p:sp>
          <p:nvSpPr>
            <p:cNvPr id="166" name="Oval 16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587637" y="1720333"/>
              <a:ext cx="576716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40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659914" y="4404293"/>
            <a:ext cx="347533" cy="337744"/>
            <a:chOff x="4648200" y="1676400"/>
            <a:chExt cx="457200" cy="457200"/>
          </a:xfrm>
        </p:grpSpPr>
        <p:sp>
          <p:nvSpPr>
            <p:cNvPr id="164" name="Oval 163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1720333"/>
              <a:ext cx="304800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477047" y="4404292"/>
            <a:ext cx="381660" cy="337744"/>
            <a:chOff x="4623964" y="1676400"/>
            <a:chExt cx="502095" cy="457200"/>
          </a:xfrm>
        </p:grpSpPr>
        <p:sp>
          <p:nvSpPr>
            <p:cNvPr id="162" name="Oval 161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623964" y="1720333"/>
              <a:ext cx="502095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45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137675" y="4925193"/>
            <a:ext cx="360955" cy="337744"/>
            <a:chOff x="4639947" y="1676400"/>
            <a:chExt cx="474857" cy="457200"/>
          </a:xfrm>
        </p:grpSpPr>
        <p:sp>
          <p:nvSpPr>
            <p:cNvPr id="160" name="Oval 159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639947" y="1720333"/>
              <a:ext cx="474857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20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9028867" y="4925192"/>
            <a:ext cx="390199" cy="337744"/>
            <a:chOff x="4618560" y="1676400"/>
            <a:chExt cx="513330" cy="457200"/>
          </a:xfrm>
        </p:grpSpPr>
        <p:sp>
          <p:nvSpPr>
            <p:cNvPr id="158" name="Oval 157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618560" y="1720333"/>
              <a:ext cx="513330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42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9924779" y="4940844"/>
            <a:ext cx="396755" cy="337744"/>
            <a:chOff x="4603379" y="1676400"/>
            <a:chExt cx="521954" cy="457200"/>
          </a:xfrm>
        </p:grpSpPr>
        <p:sp>
          <p:nvSpPr>
            <p:cNvPr id="156" name="Oval 15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603379" y="1720333"/>
              <a:ext cx="521954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55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417042" y="6139255"/>
            <a:ext cx="377313" cy="337744"/>
            <a:chOff x="4633824" y="1676400"/>
            <a:chExt cx="496377" cy="457200"/>
          </a:xfrm>
        </p:grpSpPr>
        <p:sp>
          <p:nvSpPr>
            <p:cNvPr id="154" name="Oval 153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633824" y="1720333"/>
              <a:ext cx="496377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25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809848" y="5529656"/>
            <a:ext cx="378091" cy="337744"/>
            <a:chOff x="4608001" y="1676400"/>
            <a:chExt cx="497401" cy="457200"/>
          </a:xfrm>
        </p:grpSpPr>
        <p:sp>
          <p:nvSpPr>
            <p:cNvPr id="152" name="Oval 151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608001" y="1687829"/>
              <a:ext cx="497401" cy="38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15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491047" y="6139256"/>
            <a:ext cx="367663" cy="337744"/>
            <a:chOff x="4639367" y="1676400"/>
            <a:chExt cx="483681" cy="457200"/>
          </a:xfrm>
        </p:grpSpPr>
        <p:sp>
          <p:nvSpPr>
            <p:cNvPr id="150" name="Oval 149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639367" y="1720333"/>
              <a:ext cx="483681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47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9924781" y="6139255"/>
            <a:ext cx="379152" cy="337744"/>
            <a:chOff x="4610621" y="1676400"/>
            <a:chExt cx="498795" cy="457200"/>
          </a:xfrm>
        </p:grpSpPr>
        <p:sp>
          <p:nvSpPr>
            <p:cNvPr id="148" name="Oval 147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610621" y="1720333"/>
              <a:ext cx="498795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49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9709950" y="5527918"/>
            <a:ext cx="379310" cy="337744"/>
            <a:chOff x="4630551" y="1676400"/>
            <a:chExt cx="499004" cy="457200"/>
          </a:xfrm>
        </p:grpSpPr>
        <p:sp>
          <p:nvSpPr>
            <p:cNvPr id="146" name="Oval 14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630551" y="1720333"/>
              <a:ext cx="499004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48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645274" y="5527917"/>
            <a:ext cx="404430" cy="337744"/>
            <a:chOff x="4605929" y="1676400"/>
            <a:chExt cx="532051" cy="457200"/>
          </a:xfrm>
        </p:grpSpPr>
        <p:sp>
          <p:nvSpPr>
            <p:cNvPr id="142" name="Oval 141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605929" y="1720333"/>
              <a:ext cx="532051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34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249887" y="4925193"/>
            <a:ext cx="347533" cy="337744"/>
            <a:chOff x="4648200" y="1676400"/>
            <a:chExt cx="457200" cy="457200"/>
          </a:xfrm>
        </p:grpSpPr>
        <p:sp>
          <p:nvSpPr>
            <p:cNvPr id="140" name="Oval 139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724400" y="1720333"/>
              <a:ext cx="304800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3</a:t>
              </a:r>
            </a:p>
          </p:txBody>
        </p:sp>
      </p:grpSp>
      <p:cxnSp>
        <p:nvCxnSpPr>
          <p:cNvPr id="169" name="Straight Connector 168"/>
          <p:cNvCxnSpPr/>
          <p:nvPr/>
        </p:nvCxnSpPr>
        <p:spPr>
          <a:xfrm>
            <a:off x="9090143" y="516073"/>
            <a:ext cx="948394" cy="591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9307587" y="1670836"/>
            <a:ext cx="422101" cy="6866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7239378" y="1699580"/>
            <a:ext cx="407654" cy="629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8131167" y="471217"/>
            <a:ext cx="948394" cy="591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7658000" y="1107390"/>
            <a:ext cx="436464" cy="617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8890343" y="1685449"/>
            <a:ext cx="419095" cy="625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9304299" y="1091678"/>
            <a:ext cx="766601" cy="6158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8884884" y="323665"/>
            <a:ext cx="441562" cy="380530"/>
            <a:chOff x="4620489" y="1676400"/>
            <a:chExt cx="539218" cy="457200"/>
          </a:xfrm>
        </p:grpSpPr>
        <p:sp>
          <p:nvSpPr>
            <p:cNvPr id="198" name="Oval 197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620489" y="1720335"/>
              <a:ext cx="539218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12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918855" y="901223"/>
            <a:ext cx="374398" cy="380530"/>
            <a:chOff x="4648200" y="1676400"/>
            <a:chExt cx="457200" cy="457200"/>
          </a:xfrm>
        </p:grpSpPr>
        <p:sp>
          <p:nvSpPr>
            <p:cNvPr id="196" name="Oval 19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4724400" y="1720335"/>
              <a:ext cx="304800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4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9896299" y="901223"/>
            <a:ext cx="381356" cy="380530"/>
            <a:chOff x="4648200" y="1676400"/>
            <a:chExt cx="465697" cy="457200"/>
          </a:xfrm>
        </p:grpSpPr>
        <p:sp>
          <p:nvSpPr>
            <p:cNvPr id="194" name="Oval 193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648200" y="1720335"/>
              <a:ext cx="465697" cy="36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22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462712" y="1488112"/>
            <a:ext cx="374398" cy="380530"/>
            <a:chOff x="4648200" y="1676400"/>
            <a:chExt cx="457200" cy="457200"/>
          </a:xfrm>
        </p:grpSpPr>
        <p:sp>
          <p:nvSpPr>
            <p:cNvPr id="192" name="Oval 191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4724400" y="1720335"/>
              <a:ext cx="304800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2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9139244" y="1488112"/>
            <a:ext cx="403248" cy="380530"/>
            <a:chOff x="4648200" y="1676400"/>
            <a:chExt cx="492430" cy="457200"/>
          </a:xfrm>
        </p:grpSpPr>
        <p:sp>
          <p:nvSpPr>
            <p:cNvPr id="190" name="Oval 189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648200" y="1720335"/>
              <a:ext cx="492430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17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038237" y="2167190"/>
            <a:ext cx="374398" cy="380530"/>
            <a:chOff x="4454306" y="1676400"/>
            <a:chExt cx="457200" cy="457200"/>
          </a:xfrm>
        </p:grpSpPr>
        <p:sp>
          <p:nvSpPr>
            <p:cNvPr id="188" name="Oval 187"/>
            <p:cNvSpPr/>
            <p:nvPr/>
          </p:nvSpPr>
          <p:spPr>
            <a:xfrm>
              <a:off x="4454306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537192" y="1720335"/>
              <a:ext cx="304800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8697686" y="2167191"/>
            <a:ext cx="392457" cy="380530"/>
            <a:chOff x="4648200" y="1676400"/>
            <a:chExt cx="479253" cy="457200"/>
          </a:xfrm>
        </p:grpSpPr>
        <p:sp>
          <p:nvSpPr>
            <p:cNvPr id="186" name="Oval 18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648200" y="1720335"/>
              <a:ext cx="479253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16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9542489" y="2167191"/>
            <a:ext cx="385657" cy="380530"/>
            <a:chOff x="4648200" y="1676400"/>
            <a:chExt cx="470949" cy="457200"/>
          </a:xfrm>
        </p:grpSpPr>
        <p:sp>
          <p:nvSpPr>
            <p:cNvPr id="184" name="Oval 183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48200" y="1720335"/>
              <a:ext cx="470949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20</a:t>
              </a:r>
            </a:p>
          </p:txBody>
        </p:sp>
      </p:grpSp>
      <p:sp>
        <p:nvSpPr>
          <p:cNvPr id="200" name="Rectangle 199"/>
          <p:cNvSpPr/>
          <p:nvPr/>
        </p:nvSpPr>
        <p:spPr>
          <a:xfrm>
            <a:off x="6251319" y="152400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>
                <a:latin typeface="Comic Sans MS" panose="030F0702030302020204" pitchFamily="66" charset="0"/>
              </a:rPr>
              <a:t>Delete node 17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6251319" y="3462330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>
                <a:latin typeface="Comic Sans MS" panose="030F0702030302020204" pitchFamily="66" charset="0"/>
              </a:rPr>
              <a:t>Delete node 40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D636D9C-C03A-4873-9AA8-CB8C0E9EA98E}"/>
              </a:ext>
            </a:extLst>
          </p:cNvPr>
          <p:cNvGrpSpPr/>
          <p:nvPr/>
        </p:nvGrpSpPr>
        <p:grpSpPr>
          <a:xfrm>
            <a:off x="2684178" y="326341"/>
            <a:ext cx="1059256" cy="1557695"/>
            <a:chOff x="5802025" y="3956925"/>
            <a:chExt cx="1196423" cy="1845633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D9C83A8-893E-45AA-A376-B47A50F3A60C}"/>
                </a:ext>
              </a:extLst>
            </p:cNvPr>
            <p:cNvGrpSpPr/>
            <p:nvPr/>
          </p:nvGrpSpPr>
          <p:grpSpPr>
            <a:xfrm>
              <a:off x="5802025" y="4433419"/>
              <a:ext cx="1196423" cy="925540"/>
              <a:chOff x="5802025" y="4433419"/>
              <a:chExt cx="1196423" cy="925540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8645A31C-04B4-45EF-A27A-3902C539EAA0}"/>
                  </a:ext>
                </a:extLst>
              </p:cNvPr>
              <p:cNvCxnSpPr/>
              <p:nvPr/>
            </p:nvCxnSpPr>
            <p:spPr>
              <a:xfrm flipH="1">
                <a:off x="6163190" y="4433419"/>
                <a:ext cx="369009" cy="92554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DAC8CA2-648F-41CD-8887-DA070DBAD96C}"/>
                  </a:ext>
                </a:extLst>
              </p:cNvPr>
              <p:cNvSpPr txBox="1"/>
              <p:nvPr/>
            </p:nvSpPr>
            <p:spPr>
              <a:xfrm>
                <a:off x="5802025" y="4697043"/>
                <a:ext cx="119642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Swap data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B30E741-9E58-4260-A3F5-258B62F6A0D2}"/>
                </a:ext>
              </a:extLst>
            </p:cNvPr>
            <p:cNvGrpSpPr/>
            <p:nvPr/>
          </p:nvGrpSpPr>
          <p:grpSpPr>
            <a:xfrm>
              <a:off x="6417225" y="3956925"/>
              <a:ext cx="457200" cy="457200"/>
              <a:chOff x="6411750" y="3956925"/>
              <a:chExt cx="457200" cy="4572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88518AA-F7C4-4C54-92DE-9ED8D3E4A315}"/>
                  </a:ext>
                </a:extLst>
              </p:cNvPr>
              <p:cNvSpPr/>
              <p:nvPr/>
            </p:nvSpPr>
            <p:spPr>
              <a:xfrm>
                <a:off x="6411750" y="3956925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87BD159A-87AA-41B6-AFF1-4ABEAE4FC691}"/>
                  </a:ext>
                </a:extLst>
              </p:cNvPr>
              <p:cNvSpPr txBox="1"/>
              <p:nvPr/>
            </p:nvSpPr>
            <p:spPr>
              <a:xfrm>
                <a:off x="6487950" y="4000859"/>
                <a:ext cx="304800" cy="4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0B5579F4-A373-4892-B343-5EBB32EB2557}"/>
                </a:ext>
              </a:extLst>
            </p:cNvPr>
            <p:cNvGrpSpPr/>
            <p:nvPr/>
          </p:nvGrpSpPr>
          <p:grpSpPr>
            <a:xfrm>
              <a:off x="5886972" y="5345358"/>
              <a:ext cx="457200" cy="457200"/>
              <a:chOff x="6458697" y="3940509"/>
              <a:chExt cx="457200" cy="4572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F2B67EC-AED4-4248-9CD4-84C710FBE840}"/>
                  </a:ext>
                </a:extLst>
              </p:cNvPr>
              <p:cNvSpPr/>
              <p:nvPr/>
            </p:nvSpPr>
            <p:spPr>
              <a:xfrm>
                <a:off x="6458697" y="394050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6ED3804-C52C-4758-A3F9-AF830FEB1C71}"/>
                  </a:ext>
                </a:extLst>
              </p:cNvPr>
              <p:cNvSpPr txBox="1"/>
              <p:nvPr/>
            </p:nvSpPr>
            <p:spPr>
              <a:xfrm>
                <a:off x="6519248" y="3984443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72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Binary Search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4390" y="1295401"/>
            <a:ext cx="9809018" cy="5454359"/>
          </a:xfrm>
        </p:spPr>
        <p:txBody>
          <a:bodyPr/>
          <a:lstStyle/>
          <a:p>
            <a:r>
              <a:rPr lang="en-US" dirty="0"/>
              <a:t>The performance of a binary search tree is proportional to the height of the tree or the maximum number of nodes along a path from the root to a leaf.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full binary tree </a:t>
            </a:r>
            <a:r>
              <a:rPr lang="en-US" dirty="0"/>
              <a:t>of height </a:t>
            </a:r>
            <a:r>
              <a:rPr lang="en-US" i="1" dirty="0"/>
              <a:t>h</a:t>
            </a:r>
            <a:r>
              <a:rPr lang="en-US" dirty="0"/>
              <a:t> (assuming an empty tree is of height 0,) can hold 2</a:t>
            </a:r>
            <a:r>
              <a:rPr lang="en-US" i="1" baseline="30000" dirty="0"/>
              <a:t>h</a:t>
            </a:r>
            <a:r>
              <a:rPr lang="en-US" dirty="0"/>
              <a:t> -1 items.</a:t>
            </a:r>
          </a:p>
          <a:p>
            <a:r>
              <a:rPr lang="en-US" dirty="0"/>
              <a:t>If a binary search tree is full and contains </a:t>
            </a:r>
            <a:r>
              <a:rPr lang="en-US" i="1" dirty="0"/>
              <a:t>n</a:t>
            </a:r>
            <a:r>
              <a:rPr lang="en-US" dirty="0"/>
              <a:t> items, the expected performance is </a:t>
            </a:r>
            <a:r>
              <a:rPr lang="en-US" b="1" dirty="0">
                <a:solidFill>
                  <a:srgbClr val="FF0000"/>
                </a:solidFill>
              </a:rPr>
              <a:t>O(log n)</a:t>
            </a:r>
            <a:r>
              <a:rPr lang="en-US" dirty="0"/>
              <a:t>.</a:t>
            </a:r>
          </a:p>
          <a:p>
            <a:r>
              <a:rPr lang="en-US" dirty="0"/>
              <a:t>However, if a binary tree is not full, the actual performance is worse than expected, possibly up to </a:t>
            </a:r>
            <a:r>
              <a:rPr lang="en-US" b="1" dirty="0">
                <a:solidFill>
                  <a:srgbClr val="FF0000"/>
                </a:solidFill>
              </a:rPr>
              <a:t>O(n)</a:t>
            </a:r>
            <a:r>
              <a:rPr lang="en-US" dirty="0"/>
              <a:t>.</a:t>
            </a:r>
          </a:p>
          <a:p>
            <a:r>
              <a:rPr lang="en-US" dirty="0"/>
              <a:t>Self-balancing trees require the heights of the right and left subtrees to be equal or nearly equal.</a:t>
            </a:r>
          </a:p>
          <a:p>
            <a:r>
              <a:rPr lang="en-US" dirty="0"/>
              <a:t>We'll examine these trees later as well as non-binary search trees: the B-tree and its specializations, the 2-3 and 2-3-4 trees, and the B+ tree.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A843-5379-4CAF-A15D-E776ABAB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Copying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285F4-6ABC-4824-81F0-3548DCA458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1867" y="1295401"/>
            <a:ext cx="9211733" cy="609600"/>
          </a:xfrm>
        </p:spPr>
        <p:txBody>
          <a:bodyPr/>
          <a:lstStyle/>
          <a:p>
            <a:r>
              <a:rPr lang="en-US" sz="2000" dirty="0"/>
              <a:t>Consider the following standard swap implementation: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C23D6-9C9B-4E31-8D99-F72A8F4F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24900-E2A7-4DC6-B15E-EB5582D5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E105F-2EE9-48E1-88E6-11752CE54FDC}"/>
              </a:ext>
            </a:extLst>
          </p:cNvPr>
          <p:cNvSpPr txBox="1"/>
          <p:nvPr/>
        </p:nvSpPr>
        <p:spPr>
          <a:xfrm>
            <a:off x="1550469" y="1682288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template &lt;class T&gt;</a:t>
            </a:r>
          </a:p>
          <a:p>
            <a:r>
              <a:rPr lang="en-US" b="1" dirty="0">
                <a:latin typeface="Consolas" panose="020B0609020204030204" pitchFamily="49" charset="0"/>
              </a:rPr>
              <a:t>swap(T&amp; a, T&amp; b)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T </a:t>
            </a:r>
            <a:r>
              <a:rPr lang="en-US" b="1" dirty="0" err="1">
                <a:latin typeface="Consolas" panose="020B0609020204030204" pitchFamily="49" charset="0"/>
              </a:rPr>
              <a:t>tmp</a:t>
            </a:r>
            <a:r>
              <a:rPr lang="en-US" b="1" dirty="0">
                <a:latin typeface="Consolas" panose="020B0609020204030204" pitchFamily="49" charset="0"/>
              </a:rPr>
              <a:t>(a);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a = b;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b = </a:t>
            </a:r>
            <a:r>
              <a:rPr lang="en-US" b="1" dirty="0" err="1">
                <a:latin typeface="Consolas" panose="020B0609020204030204" pitchFamily="49" charset="0"/>
              </a:rPr>
              <a:t>tmp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007C5D5-2B0D-4EE3-BAFF-9651AA01C28F}"/>
              </a:ext>
            </a:extLst>
          </p:cNvPr>
          <p:cNvSpPr/>
          <p:nvPr/>
        </p:nvSpPr>
        <p:spPr>
          <a:xfrm>
            <a:off x="5124449" y="1736498"/>
            <a:ext cx="3657600" cy="365760"/>
          </a:xfrm>
          <a:prstGeom prst="wedgeRoundRectCallout">
            <a:avLst>
              <a:gd name="adj1" fmla="val -101663"/>
              <a:gd name="adj2" fmla="val 2080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We now have 2 copies of a.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9F81F99-84DC-4FC2-B74F-B17D9D5EBC17}"/>
              </a:ext>
            </a:extLst>
          </p:cNvPr>
          <p:cNvSpPr/>
          <p:nvPr/>
        </p:nvSpPr>
        <p:spPr>
          <a:xfrm>
            <a:off x="5124448" y="2186400"/>
            <a:ext cx="3657600" cy="530222"/>
          </a:xfrm>
          <a:prstGeom prst="wedgeRoundRectCallout">
            <a:avLst>
              <a:gd name="adj1" fmla="val -112178"/>
              <a:gd name="adj2" fmla="val 922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We have 2 copies of b plus all items in a are deleted.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3DE9E3E-50AC-4F0F-AD3F-30325CB981A6}"/>
              </a:ext>
            </a:extLst>
          </p:cNvPr>
          <p:cNvSpPr/>
          <p:nvPr/>
        </p:nvSpPr>
        <p:spPr>
          <a:xfrm>
            <a:off x="5114041" y="2775871"/>
            <a:ext cx="3657600" cy="530222"/>
          </a:xfrm>
          <a:prstGeom prst="wedgeRoundRectCallout">
            <a:avLst>
              <a:gd name="adj1" fmla="val -105243"/>
              <a:gd name="adj2" fmla="val 403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We now have 2 copies of </a:t>
            </a:r>
            <a:r>
              <a:rPr lang="en-US" sz="1600" dirty="0" err="1"/>
              <a:t>tmp</a:t>
            </a:r>
            <a:r>
              <a:rPr lang="en-US" sz="1600" dirty="0"/>
              <a:t> plus all items in b are deleted.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A1FF1E7-9638-442C-97BB-171188683064}"/>
              </a:ext>
            </a:extLst>
          </p:cNvPr>
          <p:cNvSpPr/>
          <p:nvPr/>
        </p:nvSpPr>
        <p:spPr>
          <a:xfrm>
            <a:off x="5114041" y="3365342"/>
            <a:ext cx="3657600" cy="365760"/>
          </a:xfrm>
          <a:prstGeom prst="wedgeRoundRectCallout">
            <a:avLst>
              <a:gd name="adj1" fmla="val -137428"/>
              <a:gd name="adj2" fmla="val -15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Finally, all items in </a:t>
            </a:r>
            <a:r>
              <a:rPr lang="en-US" sz="1600" dirty="0" err="1"/>
              <a:t>tmp</a:t>
            </a:r>
            <a:r>
              <a:rPr lang="en-US" sz="1600" dirty="0"/>
              <a:t> are deleted.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5816809-503C-4498-986C-DB835B24155A}"/>
              </a:ext>
            </a:extLst>
          </p:cNvPr>
          <p:cNvSpPr txBox="1">
            <a:spLocks/>
          </p:cNvSpPr>
          <p:nvPr/>
        </p:nvSpPr>
        <p:spPr bwMode="auto">
          <a:xfrm>
            <a:off x="540266" y="4144940"/>
            <a:ext cx="10080111" cy="25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BUT, if the container has a swap method, you can do this: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err="1">
                <a:latin typeface="Consolas" panose="020B0609020204030204" pitchFamily="49" charset="0"/>
              </a:rPr>
              <a:t>firstItem.swap</a:t>
            </a:r>
            <a:r>
              <a:rPr lang="en-US" sz="2000" b="1" dirty="0"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</a:rPr>
              <a:t>secondItem</a:t>
            </a:r>
            <a:r>
              <a:rPr lang="en-US" sz="2000" b="1" dirty="0">
                <a:latin typeface="Consolas" panose="020B0609020204030204" pitchFamily="49" charset="0"/>
              </a:rPr>
              <a:t>);</a:t>
            </a:r>
          </a:p>
          <a:p>
            <a:pPr marL="288925" indent="0">
              <a:buNone/>
            </a:pPr>
            <a:r>
              <a:rPr lang="en-US" sz="2000" dirty="0"/>
              <a:t>which is </a:t>
            </a:r>
            <a:r>
              <a:rPr lang="en-US" sz="2000" dirty="0">
                <a:sym typeface="Symbol" panose="05050102010706020507" pitchFamily="18" charset="2"/>
              </a:rPr>
              <a:t>(1)</a:t>
            </a:r>
            <a:r>
              <a:rPr lang="en-US" sz="2000" dirty="0"/>
              <a:t>.</a:t>
            </a:r>
          </a:p>
          <a:p>
            <a:r>
              <a:rPr lang="en-US" sz="2000" dirty="0"/>
              <a:t>A vector has three internal pointers.</a:t>
            </a:r>
          </a:p>
          <a:p>
            <a:pPr lvl="1"/>
            <a:r>
              <a:rPr lang="en-US" sz="1800" dirty="0"/>
              <a:t>To swap two vectors, you only need to swap the three pointers.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 total cost is trivial compared to that of actually swapping the data in the vectors.</a:t>
            </a:r>
          </a:p>
          <a:p>
            <a:r>
              <a:rPr lang="en-US" sz="2000" dirty="0"/>
              <a:t>So whenever possible, use the container swap!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068E41-A58C-44E5-A0F4-EAC3F5E59045}"/>
              </a:ext>
            </a:extLst>
          </p:cNvPr>
          <p:cNvSpPr txBox="1"/>
          <p:nvPr/>
        </p:nvSpPr>
        <p:spPr>
          <a:xfrm>
            <a:off x="8934995" y="2228739"/>
            <a:ext cx="188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That's 3 deep copies plus 3 deep deletions!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FB8BF2-BD86-4BB2-9076-7043D60CF19D}"/>
              </a:ext>
            </a:extLst>
          </p:cNvPr>
          <p:cNvSpPr txBox="1">
            <a:spLocks/>
          </p:cNvSpPr>
          <p:nvPr/>
        </p:nvSpPr>
        <p:spPr bwMode="auto">
          <a:xfrm>
            <a:off x="535910" y="3761763"/>
            <a:ext cx="10080111" cy="3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000" dirty="0"/>
              <a:t>which is </a:t>
            </a:r>
            <a:r>
              <a:rPr lang="en-US" sz="2000" dirty="0">
                <a:sym typeface="Symbol" panose="05050102010706020507" pitchFamily="18" charset="2"/>
              </a:rPr>
              <a:t>(n)</a:t>
            </a:r>
            <a:r>
              <a:rPr lang="en-US" sz="2000" dirty="0"/>
              <a:t>, where n is the maximum number of objects in either a or b.</a:t>
            </a:r>
          </a:p>
        </p:txBody>
      </p:sp>
    </p:spTree>
    <p:extLst>
      <p:ext uri="{BB962C8B-B14F-4D97-AF65-F5344CB8AC3E}">
        <p14:creationId xmlns:p14="http://schemas.microsoft.com/office/powerpoint/2010/main" val="32879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Lab 07 – 3D Maze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382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5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occer Team Is Found Alive in Thailand Cave Rescue - The New York Times">
            <a:extLst>
              <a:ext uri="{FF2B5EF4-FFF2-40B4-BE49-F238E27FC236}">
                <a16:creationId xmlns:a16="http://schemas.microsoft.com/office/drawing/2014/main" id="{9A101678-2126-44CD-AFEA-E83997DB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1" y="1460725"/>
            <a:ext cx="9156357" cy="51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2E64D-583E-4CDE-A69E-F10A1AFB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Luang</a:t>
            </a:r>
            <a:r>
              <a:rPr lang="en-US" dirty="0"/>
              <a:t> Nang Non Cave Rescue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6AC0F-D1A7-41D9-8BFE-8F140DF1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82FBE-CA27-4417-A324-2719BEFF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Why Hydrogeology Plays Such An Important Role In The Thailand Cave Rescue  Operations">
            <a:extLst>
              <a:ext uri="{FF2B5EF4-FFF2-40B4-BE49-F238E27FC236}">
                <a16:creationId xmlns:a16="http://schemas.microsoft.com/office/drawing/2014/main" id="{25946DD7-6FE6-4858-B61A-0142D32EE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9" y="1295400"/>
            <a:ext cx="92967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meline Shows Exactly How the Thai Cave Soccer Team Rescue Unfolded">
            <a:extLst>
              <a:ext uri="{FF2B5EF4-FFF2-40B4-BE49-F238E27FC236}">
                <a16:creationId xmlns:a16="http://schemas.microsoft.com/office/drawing/2014/main" id="{2653C635-1174-4616-BA51-CB3C5D75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2588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273076"/>
            <a:ext cx="2777066" cy="2799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Maze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519" y="1371600"/>
            <a:ext cx="69991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mic Sans MS" panose="030F0702030302020204" pitchFamily="66" charset="0"/>
              </a:rPr>
              <a:t>Two SCUBA diving buddies have encountered a large, box-shaped storage facility inside the hull of the Heian Maru, a 512' submarine tender lying on the bottom of </a:t>
            </a:r>
            <a:r>
              <a:rPr lang="en-US" sz="2200" b="1" dirty="0" err="1">
                <a:latin typeface="Comic Sans MS" panose="030F0702030302020204" pitchFamily="66" charset="0"/>
              </a:rPr>
              <a:t>Truk</a:t>
            </a:r>
            <a:r>
              <a:rPr lang="en-US" sz="2200" b="1" dirty="0">
                <a:latin typeface="Comic Sans MS" panose="030F0702030302020204" pitchFamily="66" charset="0"/>
              </a:rPr>
              <a:t> Lagoon at 108'.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519" y="5562128"/>
            <a:ext cx="1005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>
                <a:latin typeface="Comic Sans MS" panose="030F0702030302020204" pitchFamily="66" charset="0"/>
              </a:rPr>
              <a:t>Use backtracking to find a path through the maze or to prove that there is no path.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BD12AD-35DF-47E5-B653-3DF2AF93F6CB}"/>
              </a:ext>
            </a:extLst>
          </p:cNvPr>
          <p:cNvGrpSpPr/>
          <p:nvPr/>
        </p:nvGrpSpPr>
        <p:grpSpPr>
          <a:xfrm>
            <a:off x="562519" y="3132315"/>
            <a:ext cx="8439967" cy="2115648"/>
            <a:chOff x="562519" y="2959424"/>
            <a:chExt cx="8439967" cy="2115648"/>
          </a:xfrm>
        </p:grpSpPr>
        <p:sp>
          <p:nvSpPr>
            <p:cNvPr id="7" name="TextBox 6"/>
            <p:cNvSpPr txBox="1"/>
            <p:nvPr/>
          </p:nvSpPr>
          <p:spPr>
            <a:xfrm>
              <a:off x="562519" y="2959424"/>
              <a:ext cx="777593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Comic Sans MS" panose="030F0702030302020204" pitchFamily="66" charset="0"/>
                </a:rPr>
                <a:t>The storage facility is composed of cells, some of which can be entered and some which cannot. The only exterior walls that are missing are on the front of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B3C449-3063-4B91-B5AD-F8779F2F26D7}"/>
                </a:ext>
              </a:extLst>
            </p:cNvPr>
            <p:cNvSpPr txBox="1"/>
            <p:nvPr/>
          </p:nvSpPr>
          <p:spPr>
            <a:xfrm>
              <a:off x="562519" y="3967076"/>
              <a:ext cx="84399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Comic Sans MS" panose="030F0702030302020204" pitchFamily="66" charset="0"/>
                </a:rPr>
                <a:t>storage facility in the upper left corner, and on the rear of the storage facility in the lower right corner. The divers wish to determine a path through the storage facility.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4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Path through a Maze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3697" y="1233486"/>
            <a:ext cx="10076680" cy="5454359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Use backtracking to find and display the path through a maze.</a:t>
            </a:r>
          </a:p>
          <a:p>
            <a:pPr lvl="1"/>
            <a:r>
              <a:rPr lang="en-US" dirty="0"/>
              <a:t>From each point in a maze you can move to an unblocked adjacent cell in a left, right, up, down, out, or in direction.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The maze will consist of an array of cells.</a:t>
            </a:r>
          </a:p>
          <a:p>
            <a:pPr lvl="1"/>
            <a:r>
              <a:rPr lang="en-US" dirty="0"/>
              <a:t>The entry point is the top left corner (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maze[0][0][0]</a:t>
            </a:r>
            <a:r>
              <a:rPr lang="en-US" dirty="0"/>
              <a:t>) and the exit point is the bottom right corner (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maze[height-1][width-1][layers-1]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All cells will initially have an </a:t>
            </a:r>
            <a:r>
              <a:rPr lang="en-US" b="1" dirty="0">
                <a:solidFill>
                  <a:srgbClr val="FF0000"/>
                </a:solidFill>
              </a:rPr>
              <a:t>OPEN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BLOCKED</a:t>
            </a:r>
            <a:r>
              <a:rPr lang="en-US" dirty="0"/>
              <a:t> value.</a:t>
            </a:r>
          </a:p>
          <a:p>
            <a:pPr lvl="1"/>
            <a:r>
              <a:rPr lang="en-US" dirty="0"/>
              <a:t>After exploring the maze, cell values will be one of the following:</a:t>
            </a:r>
          </a:p>
          <a:p>
            <a:pPr lvl="2"/>
            <a:r>
              <a:rPr lang="en-US" dirty="0"/>
              <a:t>Cells not visited will have an </a:t>
            </a:r>
            <a:r>
              <a:rPr lang="en-US" b="1" dirty="0">
                <a:solidFill>
                  <a:srgbClr val="FF0000"/>
                </a:solidFill>
              </a:rPr>
              <a:t>OPEN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BLOCKED</a:t>
            </a:r>
            <a:r>
              <a:rPr lang="en-US" dirty="0"/>
              <a:t> value.</a:t>
            </a:r>
          </a:p>
          <a:p>
            <a:pPr lvl="2"/>
            <a:r>
              <a:rPr lang="en-US" dirty="0"/>
              <a:t>Cells not on the path that have been visited will have a </a:t>
            </a:r>
            <a:r>
              <a:rPr lang="en-US" b="1" dirty="0">
                <a:solidFill>
                  <a:srgbClr val="FF0000"/>
                </a:solidFill>
              </a:rPr>
              <a:t>VISITED</a:t>
            </a:r>
            <a:r>
              <a:rPr lang="en-US" dirty="0"/>
              <a:t> value.</a:t>
            </a:r>
          </a:p>
          <a:p>
            <a:pPr lvl="2"/>
            <a:r>
              <a:rPr lang="en-US" dirty="0"/>
              <a:t>Cells on the path through the maze will have either a </a:t>
            </a:r>
            <a:r>
              <a:rPr lang="en-US" b="1" dirty="0">
                <a:solidFill>
                  <a:srgbClr val="FF0000"/>
                </a:solidFill>
              </a:rPr>
              <a:t>LEFT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UP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DOWN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OUT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dirty="0"/>
              <a:t> value.</a:t>
            </a:r>
          </a:p>
          <a:p>
            <a:pPr lvl="2"/>
            <a:r>
              <a:rPr lang="en-US" dirty="0"/>
              <a:t>The exit cell (if found) will have an </a:t>
            </a:r>
            <a:r>
              <a:rPr lang="en-US" b="1" dirty="0">
                <a:solidFill>
                  <a:srgbClr val="FF0000"/>
                </a:solidFill>
              </a:rPr>
              <a:t>EXIT </a:t>
            </a:r>
            <a:r>
              <a:rPr lang="en-US" dirty="0"/>
              <a:t>value.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837AD43-EB61-467E-BD68-057FFAEAE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08335"/>
              </p:ext>
            </p:extLst>
          </p:nvPr>
        </p:nvGraphicFramePr>
        <p:xfrm>
          <a:off x="1214739" y="3073400"/>
          <a:ext cx="54864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START</a:t>
                      </a:r>
                    </a:p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Maze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157" y="1371600"/>
            <a:ext cx="9685863" cy="914400"/>
          </a:xfrm>
        </p:spPr>
        <p:txBody>
          <a:bodyPr/>
          <a:lstStyle/>
          <a:p>
            <a:r>
              <a:rPr lang="en-US" dirty="0"/>
              <a:t>The maze size is defined by height × width × layer as specified on the first line of the test file.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61649"/>
              </p:ext>
            </p:extLst>
          </p:nvPr>
        </p:nvGraphicFramePr>
        <p:xfrm>
          <a:off x="2372979" y="4206240"/>
          <a:ext cx="219456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EXIT</a:t>
                      </a:r>
                    </a:p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20256"/>
              </p:ext>
            </p:extLst>
          </p:nvPr>
        </p:nvGraphicFramePr>
        <p:xfrm>
          <a:off x="1986899" y="3828626"/>
          <a:ext cx="219456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043747"/>
              </p:ext>
            </p:extLst>
          </p:nvPr>
        </p:nvGraphicFramePr>
        <p:xfrm>
          <a:off x="1600819" y="3451013"/>
          <a:ext cx="219456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66525"/>
              </p:ext>
            </p:extLst>
          </p:nvPr>
        </p:nvGraphicFramePr>
        <p:xfrm>
          <a:off x="1214739" y="3073400"/>
          <a:ext cx="219456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START</a:t>
                      </a:r>
                    </a:p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14739" y="2617114"/>
            <a:ext cx="2209800" cy="430887"/>
            <a:chOff x="1524000" y="940713"/>
            <a:chExt cx="2209800" cy="430887"/>
          </a:xfrm>
        </p:grpSpPr>
        <p:sp>
          <p:nvSpPr>
            <p:cNvPr id="12" name="TextBox 11"/>
            <p:cNvSpPr txBox="1"/>
            <p:nvPr/>
          </p:nvSpPr>
          <p:spPr>
            <a:xfrm>
              <a:off x="1754224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Width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Left       Right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429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524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>
            <a:off x="-182802" y="3922867"/>
            <a:ext cx="2209800" cy="430887"/>
            <a:chOff x="1524000" y="940713"/>
            <a:chExt cx="2209800" cy="430887"/>
          </a:xfrm>
        </p:grpSpPr>
        <p:sp>
          <p:nvSpPr>
            <p:cNvPr id="16" name="TextBox 15"/>
            <p:cNvSpPr txBox="1"/>
            <p:nvPr/>
          </p:nvSpPr>
          <p:spPr>
            <a:xfrm>
              <a:off x="1754224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Height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Down         Up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429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1524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2703651">
            <a:off x="3302142" y="3279857"/>
            <a:ext cx="1750976" cy="430887"/>
            <a:chOff x="1754224" y="940713"/>
            <a:chExt cx="1750976" cy="430887"/>
          </a:xfrm>
        </p:grpSpPr>
        <p:sp>
          <p:nvSpPr>
            <p:cNvPr id="20" name="TextBox 19"/>
            <p:cNvSpPr txBox="1"/>
            <p:nvPr/>
          </p:nvSpPr>
          <p:spPr>
            <a:xfrm>
              <a:off x="1754224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Layer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Out    IN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124492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829092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609AF0-F369-4432-B30B-B49D8445E745}"/>
              </a:ext>
            </a:extLst>
          </p:cNvPr>
          <p:cNvGrpSpPr/>
          <p:nvPr/>
        </p:nvGrpSpPr>
        <p:grpSpPr>
          <a:xfrm>
            <a:off x="6818413" y="2617114"/>
            <a:ext cx="2209800" cy="430887"/>
            <a:chOff x="1524000" y="940713"/>
            <a:chExt cx="2209800" cy="43088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A50E06-1D49-4AF7-9D5C-850C05C920C5}"/>
                </a:ext>
              </a:extLst>
            </p:cNvPr>
            <p:cNvSpPr txBox="1"/>
            <p:nvPr/>
          </p:nvSpPr>
          <p:spPr>
            <a:xfrm>
              <a:off x="1754224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Width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Left       Right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045C0A9-2F52-4E83-9D20-8DB394D016EC}"/>
                </a:ext>
              </a:extLst>
            </p:cNvPr>
            <p:cNvCxnSpPr/>
            <p:nvPr/>
          </p:nvCxnSpPr>
          <p:spPr>
            <a:xfrm>
              <a:off x="3429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EE78B75-62D9-4088-84AE-46666A52024D}"/>
                </a:ext>
              </a:extLst>
            </p:cNvPr>
            <p:cNvCxnSpPr/>
            <p:nvPr/>
          </p:nvCxnSpPr>
          <p:spPr>
            <a:xfrm flipH="1">
              <a:off x="1524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5EA22A-F88B-47A0-B9B3-EBF72E9B3448}"/>
              </a:ext>
            </a:extLst>
          </p:cNvPr>
          <p:cNvGrpSpPr/>
          <p:nvPr/>
        </p:nvGrpSpPr>
        <p:grpSpPr>
          <a:xfrm rot="16200000">
            <a:off x="5420872" y="3922867"/>
            <a:ext cx="2209800" cy="430887"/>
            <a:chOff x="1524000" y="940713"/>
            <a:chExt cx="2209800" cy="4308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FFEB65-A682-4DAA-8447-27B56F5B892F}"/>
                </a:ext>
              </a:extLst>
            </p:cNvPr>
            <p:cNvSpPr txBox="1"/>
            <p:nvPr/>
          </p:nvSpPr>
          <p:spPr>
            <a:xfrm>
              <a:off x="1754224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Height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Down         Up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3758D36-CAF3-4685-AA5D-47AECF1E5C65}"/>
                </a:ext>
              </a:extLst>
            </p:cNvPr>
            <p:cNvCxnSpPr/>
            <p:nvPr/>
          </p:nvCxnSpPr>
          <p:spPr>
            <a:xfrm>
              <a:off x="3429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C519DE8-9DE6-4E22-8283-7F13D0D90AB4}"/>
                </a:ext>
              </a:extLst>
            </p:cNvPr>
            <p:cNvCxnSpPr/>
            <p:nvPr/>
          </p:nvCxnSpPr>
          <p:spPr>
            <a:xfrm flipH="1">
              <a:off x="1524000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EEA162-8E2A-48D5-8089-C06D72E055B7}"/>
              </a:ext>
            </a:extLst>
          </p:cNvPr>
          <p:cNvGrpSpPr/>
          <p:nvPr/>
        </p:nvGrpSpPr>
        <p:grpSpPr>
          <a:xfrm rot="2703651">
            <a:off x="8905816" y="3279857"/>
            <a:ext cx="1750976" cy="430887"/>
            <a:chOff x="1754224" y="940713"/>
            <a:chExt cx="1750976" cy="4308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18B255-AB3E-44E0-B6F0-8F2DBAEA3C93}"/>
                </a:ext>
              </a:extLst>
            </p:cNvPr>
            <p:cNvSpPr txBox="1"/>
            <p:nvPr/>
          </p:nvSpPr>
          <p:spPr>
            <a:xfrm>
              <a:off x="1754224" y="940713"/>
              <a:ext cx="175097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Layer</a:t>
              </a:r>
            </a:p>
            <a:p>
              <a:pPr algn="ctr"/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Out    IN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64075A5-E9A4-4F8F-924A-1EC0DCBAD54B}"/>
                </a:ext>
              </a:extLst>
            </p:cNvPr>
            <p:cNvCxnSpPr/>
            <p:nvPr/>
          </p:nvCxnSpPr>
          <p:spPr>
            <a:xfrm>
              <a:off x="3124492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148E0B7-6884-45AC-B3AF-9426BD527C38}"/>
                </a:ext>
              </a:extLst>
            </p:cNvPr>
            <p:cNvCxnSpPr/>
            <p:nvPr/>
          </p:nvCxnSpPr>
          <p:spPr>
            <a:xfrm flipH="1">
              <a:off x="1829092" y="1285672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2EC1D9A-505C-4105-BC01-DDA5AEFC6B50}"/>
              </a:ext>
            </a:extLst>
          </p:cNvPr>
          <p:cNvGraphicFramePr>
            <a:graphicFrameLocks noGrp="1"/>
          </p:cNvGraphicFramePr>
          <p:nvPr/>
        </p:nvGraphicFramePr>
        <p:xfrm>
          <a:off x="7976653" y="4206240"/>
          <a:ext cx="219456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(Exit)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A84330AA-1FDC-448D-B1E6-51FF8955E83C}"/>
              </a:ext>
            </a:extLst>
          </p:cNvPr>
          <p:cNvGraphicFramePr>
            <a:graphicFrameLocks noGrp="1"/>
          </p:cNvGraphicFramePr>
          <p:nvPr/>
        </p:nvGraphicFramePr>
        <p:xfrm>
          <a:off x="7590573" y="3828626"/>
          <a:ext cx="219456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51E5E3D4-1CE2-449A-809F-EE595BCE2085}"/>
              </a:ext>
            </a:extLst>
          </p:cNvPr>
          <p:cNvGraphicFramePr>
            <a:graphicFrameLocks noGrp="1"/>
          </p:cNvGraphicFramePr>
          <p:nvPr/>
        </p:nvGraphicFramePr>
        <p:xfrm>
          <a:off x="7204493" y="3451013"/>
          <a:ext cx="219456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27AF41F-512A-4DC9-A6F7-BDAE406B8212}"/>
              </a:ext>
            </a:extLst>
          </p:cNvPr>
          <p:cNvGraphicFramePr>
            <a:graphicFrameLocks noGrp="1"/>
          </p:cNvGraphicFramePr>
          <p:nvPr/>
        </p:nvGraphicFramePr>
        <p:xfrm>
          <a:off x="6818413" y="3073400"/>
          <a:ext cx="219456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(START)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(Open)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(Blocked)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3E083CC-582F-4FA6-89D0-1C38BE19F61B}"/>
              </a:ext>
            </a:extLst>
          </p:cNvPr>
          <p:cNvSpPr txBox="1"/>
          <p:nvPr/>
        </p:nvSpPr>
        <p:spPr>
          <a:xfrm>
            <a:off x="5208804" y="2057403"/>
            <a:ext cx="97723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4 4 4</a:t>
            </a:r>
          </a:p>
          <a:p>
            <a:endParaRPr lang="en-US" sz="1400" b="1" dirty="0"/>
          </a:p>
          <a:p>
            <a:r>
              <a:rPr lang="en-US" sz="1400" b="1" dirty="0"/>
              <a:t>0 0 0 0</a:t>
            </a:r>
          </a:p>
          <a:p>
            <a:r>
              <a:rPr lang="en-US" sz="1400" b="1" dirty="0"/>
              <a:t>0 1 1 1</a:t>
            </a:r>
          </a:p>
          <a:p>
            <a:r>
              <a:rPr lang="en-US" sz="1400" b="1" dirty="0"/>
              <a:t>0 1 1 1</a:t>
            </a:r>
          </a:p>
          <a:p>
            <a:r>
              <a:rPr lang="en-US" sz="1400" b="1" dirty="0"/>
              <a:t>0 1 1 1</a:t>
            </a:r>
          </a:p>
          <a:p>
            <a:endParaRPr lang="en-US" sz="1400" b="1" dirty="0"/>
          </a:p>
          <a:p>
            <a:r>
              <a:rPr lang="en-US" sz="1400" b="1" dirty="0"/>
              <a:t>0 0 0 1</a:t>
            </a:r>
          </a:p>
          <a:p>
            <a:r>
              <a:rPr lang="en-US" sz="1400" b="1" dirty="0"/>
              <a:t>1 1 1 1</a:t>
            </a:r>
          </a:p>
          <a:p>
            <a:r>
              <a:rPr lang="en-US" sz="1400" b="1" dirty="0"/>
              <a:t>1 1 1 1</a:t>
            </a:r>
          </a:p>
          <a:p>
            <a:r>
              <a:rPr lang="en-US" sz="1400" b="1" dirty="0"/>
              <a:t>0 1 1 1</a:t>
            </a:r>
          </a:p>
          <a:p>
            <a:endParaRPr lang="en-US" sz="1400" b="1" dirty="0"/>
          </a:p>
          <a:p>
            <a:r>
              <a:rPr lang="en-US" sz="1400" b="1" dirty="0"/>
              <a:t>0 0 1 0</a:t>
            </a:r>
          </a:p>
          <a:p>
            <a:r>
              <a:rPr lang="en-US" sz="1400" b="1" dirty="0"/>
              <a:t>0 1 1 0</a:t>
            </a:r>
          </a:p>
          <a:p>
            <a:r>
              <a:rPr lang="en-US" sz="1400" b="1" dirty="0"/>
              <a:t>0 1 1 1</a:t>
            </a:r>
          </a:p>
          <a:p>
            <a:r>
              <a:rPr lang="en-US" sz="1400" b="1" dirty="0"/>
              <a:t>0 1 1 1</a:t>
            </a:r>
          </a:p>
          <a:p>
            <a:endParaRPr lang="en-US" sz="1400" b="1" dirty="0"/>
          </a:p>
          <a:p>
            <a:r>
              <a:rPr lang="en-US" sz="1400" b="1" dirty="0"/>
              <a:t>1 0 1 1</a:t>
            </a:r>
          </a:p>
          <a:p>
            <a:r>
              <a:rPr lang="en-US" sz="1400" b="1" dirty="0"/>
              <a:t>1 0 1 1</a:t>
            </a:r>
          </a:p>
          <a:p>
            <a:r>
              <a:rPr lang="en-US" sz="1400" b="1" dirty="0"/>
              <a:t>1 0 1 1</a:t>
            </a:r>
          </a:p>
          <a:p>
            <a:r>
              <a:rPr lang="en-US" sz="1400" b="1" dirty="0"/>
              <a:t>1 0 0 0</a:t>
            </a:r>
          </a:p>
        </p:txBody>
      </p:sp>
    </p:spTree>
    <p:extLst>
      <p:ext uri="{BB962C8B-B14F-4D97-AF65-F5344CB8AC3E}">
        <p14:creationId xmlns:p14="http://schemas.microsoft.com/office/powerpoint/2010/main" val="1065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4085</Words>
  <Application>Microsoft Office PowerPoint</Application>
  <PresentationFormat>Custom</PresentationFormat>
  <Paragraphs>1256</Paragraphs>
  <Slides>32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Comic Sans MS</vt:lpstr>
      <vt:lpstr>Consolas</vt:lpstr>
      <vt:lpstr>Courier New</vt:lpstr>
      <vt:lpstr>Tw Cen MT</vt:lpstr>
      <vt:lpstr>Wingdings</vt:lpstr>
      <vt:lpstr>CS 235 Theme</vt:lpstr>
      <vt:lpstr>PowerPoint Presentation</vt:lpstr>
      <vt:lpstr>Attendance Quiz #26</vt:lpstr>
      <vt:lpstr>Tip #27: Copying Objects </vt:lpstr>
      <vt:lpstr>Less Copying</vt:lpstr>
      <vt:lpstr>PowerPoint Presentation</vt:lpstr>
      <vt:lpstr>2018 Tham Luang Nang Non Cave Rescue</vt:lpstr>
      <vt:lpstr>3D Maze</vt:lpstr>
      <vt:lpstr>Finding a Path through a Maze</vt:lpstr>
      <vt:lpstr>The Maze Layout</vt:lpstr>
      <vt:lpstr>Maze Values</vt:lpstr>
      <vt:lpstr>Maze Values</vt:lpstr>
      <vt:lpstr>Dynamic Arrays</vt:lpstr>
      <vt:lpstr>The 3D Maze Array</vt:lpstr>
      <vt:lpstr>2D Implementation</vt:lpstr>
      <vt:lpstr>Requirements</vt:lpstr>
      <vt:lpstr>PowerPoint Presentation</vt:lpstr>
      <vt:lpstr>Tree Terminology Summary</vt:lpstr>
      <vt:lpstr>Traversal</vt:lpstr>
      <vt:lpstr>Tree Traversal</vt:lpstr>
      <vt:lpstr>Tree Traversal</vt:lpstr>
      <vt:lpstr>PowerPoint Presentation</vt:lpstr>
      <vt:lpstr>The BTNode Class</vt:lpstr>
      <vt:lpstr>PowerPoint Presentation</vt:lpstr>
      <vt:lpstr>Binary Search Tree</vt:lpstr>
      <vt:lpstr>Search</vt:lpstr>
      <vt:lpstr>Insert</vt:lpstr>
      <vt:lpstr>Insert</vt:lpstr>
      <vt:lpstr>Delete</vt:lpstr>
      <vt:lpstr>Delete</vt:lpstr>
      <vt:lpstr>PowerPoint Presentation</vt:lpstr>
      <vt:lpstr>Balanced Binary Search Trees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103</cp:revision>
  <dcterms:created xsi:type="dcterms:W3CDTF">2020-07-19T21:27:39Z</dcterms:created>
  <dcterms:modified xsi:type="dcterms:W3CDTF">2022-03-31T17:32:46Z</dcterms:modified>
</cp:coreProperties>
</file>